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Ex1.xml" ContentType="application/vnd.ms-office.chartex+xml"/>
  <Override PartName="/ppt/charts/style3.xml" ContentType="application/vnd.ms-office.chartstyle+xml"/>
  <Override PartName="/ppt/charts/colors3.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0" r:id="rId1"/>
  </p:sldMasterIdLst>
  <p:notesMasterIdLst>
    <p:notesMasterId r:id="rId162"/>
  </p:notesMasterIdLst>
  <p:sldIdLst>
    <p:sldId id="256" r:id="rId2"/>
    <p:sldId id="621" r:id="rId3"/>
    <p:sldId id="273" r:id="rId4"/>
    <p:sldId id="288" r:id="rId5"/>
    <p:sldId id="293" r:id="rId6"/>
    <p:sldId id="295" r:id="rId7"/>
    <p:sldId id="296" r:id="rId8"/>
    <p:sldId id="298" r:id="rId9"/>
    <p:sldId id="300" r:id="rId10"/>
    <p:sldId id="955" r:id="rId11"/>
    <p:sldId id="263" r:id="rId12"/>
    <p:sldId id="284" r:id="rId13"/>
    <p:sldId id="286" r:id="rId14"/>
    <p:sldId id="289" r:id="rId15"/>
    <p:sldId id="305" r:id="rId16"/>
    <p:sldId id="307" r:id="rId17"/>
    <p:sldId id="309" r:id="rId18"/>
    <p:sldId id="312" r:id="rId19"/>
    <p:sldId id="314" r:id="rId20"/>
    <p:sldId id="315" r:id="rId21"/>
    <p:sldId id="316" r:id="rId22"/>
    <p:sldId id="318" r:id="rId23"/>
    <p:sldId id="320" r:id="rId24"/>
    <p:sldId id="321" r:id="rId25"/>
    <p:sldId id="322" r:id="rId26"/>
    <p:sldId id="325" r:id="rId27"/>
    <p:sldId id="328" r:id="rId28"/>
    <p:sldId id="330" r:id="rId29"/>
    <p:sldId id="331" r:id="rId30"/>
    <p:sldId id="1119" r:id="rId31"/>
    <p:sldId id="991" r:id="rId32"/>
    <p:sldId id="993" r:id="rId33"/>
    <p:sldId id="994" r:id="rId34"/>
    <p:sldId id="996" r:id="rId35"/>
    <p:sldId id="998" r:id="rId36"/>
    <p:sldId id="1001" r:id="rId37"/>
    <p:sldId id="985" r:id="rId38"/>
    <p:sldId id="987" r:id="rId39"/>
    <p:sldId id="988" r:id="rId40"/>
    <p:sldId id="1002" r:id="rId41"/>
    <p:sldId id="1005" r:id="rId42"/>
    <p:sldId id="1007" r:id="rId43"/>
    <p:sldId id="1010" r:id="rId44"/>
    <p:sldId id="1012" r:id="rId45"/>
    <p:sldId id="1017" r:id="rId46"/>
    <p:sldId id="1019" r:id="rId47"/>
    <p:sldId id="1020" r:id="rId48"/>
    <p:sldId id="1023" r:id="rId49"/>
    <p:sldId id="1025" r:id="rId50"/>
    <p:sldId id="1027" r:id="rId51"/>
    <p:sldId id="1029" r:id="rId52"/>
    <p:sldId id="1032" r:id="rId53"/>
    <p:sldId id="1033" r:id="rId54"/>
    <p:sldId id="1034" r:id="rId55"/>
    <p:sldId id="1035" r:id="rId56"/>
    <p:sldId id="1036" r:id="rId57"/>
    <p:sldId id="1037" r:id="rId58"/>
    <p:sldId id="1039" r:id="rId59"/>
    <p:sldId id="1120" r:id="rId60"/>
    <p:sldId id="1045" r:id="rId61"/>
    <p:sldId id="264" r:id="rId62"/>
    <p:sldId id="1046" r:id="rId63"/>
    <p:sldId id="267" r:id="rId64"/>
    <p:sldId id="268" r:id="rId65"/>
    <p:sldId id="269" r:id="rId66"/>
    <p:sldId id="270" r:id="rId67"/>
    <p:sldId id="1047" r:id="rId68"/>
    <p:sldId id="272" r:id="rId69"/>
    <p:sldId id="1048" r:id="rId70"/>
    <p:sldId id="274" r:id="rId71"/>
    <p:sldId id="275" r:id="rId72"/>
    <p:sldId id="276" r:id="rId73"/>
    <p:sldId id="278" r:id="rId74"/>
    <p:sldId id="279" r:id="rId75"/>
    <p:sldId id="280" r:id="rId76"/>
    <p:sldId id="281" r:id="rId77"/>
    <p:sldId id="282" r:id="rId78"/>
    <p:sldId id="283" r:id="rId79"/>
    <p:sldId id="1050" r:id="rId80"/>
    <p:sldId id="285" r:id="rId81"/>
    <p:sldId id="1051" r:id="rId82"/>
    <p:sldId id="287" r:id="rId83"/>
    <p:sldId id="1052" r:id="rId84"/>
    <p:sldId id="1053" r:id="rId85"/>
    <p:sldId id="290" r:id="rId86"/>
    <p:sldId id="291" r:id="rId87"/>
    <p:sldId id="292" r:id="rId88"/>
    <p:sldId id="1054" r:id="rId89"/>
    <p:sldId id="294" r:id="rId90"/>
    <p:sldId id="1055" r:id="rId91"/>
    <p:sldId id="1056" r:id="rId92"/>
    <p:sldId id="1057" r:id="rId93"/>
    <p:sldId id="299" r:id="rId94"/>
    <p:sldId id="1059" r:id="rId95"/>
    <p:sldId id="1060" r:id="rId96"/>
    <p:sldId id="1061" r:id="rId97"/>
    <p:sldId id="304" r:id="rId98"/>
    <p:sldId id="1062" r:id="rId99"/>
    <p:sldId id="306" r:id="rId100"/>
    <p:sldId id="1063" r:id="rId101"/>
    <p:sldId id="1064" r:id="rId102"/>
    <p:sldId id="310" r:id="rId103"/>
    <p:sldId id="311" r:id="rId104"/>
    <p:sldId id="1065" r:id="rId105"/>
    <p:sldId id="313" r:id="rId106"/>
    <p:sldId id="1066" r:id="rId107"/>
    <p:sldId id="1067" r:id="rId108"/>
    <p:sldId id="1068" r:id="rId109"/>
    <p:sldId id="317" r:id="rId110"/>
    <p:sldId id="1069" r:id="rId111"/>
    <p:sldId id="319" r:id="rId112"/>
    <p:sldId id="1070" r:id="rId113"/>
    <p:sldId id="1071" r:id="rId114"/>
    <p:sldId id="1072" r:id="rId115"/>
    <p:sldId id="323" r:id="rId116"/>
    <p:sldId id="1121" r:id="rId117"/>
    <p:sldId id="1075" r:id="rId118"/>
    <p:sldId id="1076" r:id="rId119"/>
    <p:sldId id="1077" r:id="rId120"/>
    <p:sldId id="1079" r:id="rId121"/>
    <p:sldId id="1083" r:id="rId122"/>
    <p:sldId id="1087" r:id="rId123"/>
    <p:sldId id="1088" r:id="rId124"/>
    <p:sldId id="1089" r:id="rId125"/>
    <p:sldId id="1090" r:id="rId126"/>
    <p:sldId id="1091" r:id="rId127"/>
    <p:sldId id="1092" r:id="rId128"/>
    <p:sldId id="1093" r:id="rId129"/>
    <p:sldId id="1094" r:id="rId130"/>
    <p:sldId id="1095" r:id="rId131"/>
    <p:sldId id="1096" r:id="rId132"/>
    <p:sldId id="1097" r:id="rId133"/>
    <p:sldId id="1098" r:id="rId134"/>
    <p:sldId id="1099" r:id="rId135"/>
    <p:sldId id="1100" r:id="rId136"/>
    <p:sldId id="1101" r:id="rId137"/>
    <p:sldId id="1102" r:id="rId138"/>
    <p:sldId id="1103" r:id="rId139"/>
    <p:sldId id="1104" r:id="rId140"/>
    <p:sldId id="308" r:id="rId141"/>
    <p:sldId id="1105" r:id="rId142"/>
    <p:sldId id="1106" r:id="rId143"/>
    <p:sldId id="1107" r:id="rId144"/>
    <p:sldId id="1108" r:id="rId145"/>
    <p:sldId id="1109" r:id="rId146"/>
    <p:sldId id="1110" r:id="rId147"/>
    <p:sldId id="1111" r:id="rId148"/>
    <p:sldId id="1112" r:id="rId149"/>
    <p:sldId id="1113" r:id="rId150"/>
    <p:sldId id="1114" r:id="rId151"/>
    <p:sldId id="1115" r:id="rId152"/>
    <p:sldId id="1116" r:id="rId153"/>
    <p:sldId id="1117" r:id="rId154"/>
    <p:sldId id="1118" r:id="rId155"/>
    <p:sldId id="1122" r:id="rId156"/>
    <p:sldId id="258" r:id="rId157"/>
    <p:sldId id="259" r:id="rId158"/>
    <p:sldId id="260" r:id="rId159"/>
    <p:sldId id="1135" r:id="rId160"/>
    <p:sldId id="1136" r:id="rId1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4500CB-158C-BB42-825D-9676759B1001}" v="76" dt="2021-10-07T18:36:00.2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091"/>
    <p:restoredTop sz="95878" autoAdjust="0"/>
  </p:normalViewPr>
  <p:slideViewPr>
    <p:cSldViewPr snapToGrid="0" snapToObjects="1">
      <p:cViewPr varScale="1">
        <p:scale>
          <a:sx n="113" d="100"/>
          <a:sy n="113" d="100"/>
        </p:scale>
        <p:origin x="1016"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nuriadiaz-tena/Downloads/RawDataHistogramProvisional_COVID-19_Deaths_by_Sex_and_Age%20(1).xls" TargetMode="External"/><Relationship Id="rId2" Type="http://schemas.microsoft.com/office/2011/relationships/chartColorStyle" Target="colors2.xml"/><Relationship Id="rId1" Type="http://schemas.microsoft.com/office/2011/relationships/chartStyle" Target="style2.xml"/></Relationships>
</file>

<file path=ppt/charts/_rels/chartEx1.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Chart%20in%20Microsoft%20PowerPoint"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Comparing  Socializing Trends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Online 6+ hours weekly</c:v>
                </c:pt>
              </c:strCache>
            </c:strRef>
          </c:tx>
          <c:spPr>
            <a:solidFill>
              <a:schemeClr val="accent1"/>
            </a:solidFill>
            <a:ln>
              <a:noFill/>
            </a:ln>
            <a:effectLst/>
          </c:spPr>
          <c:invertIfNegative val="0"/>
          <c:cat>
            <c:numRef>
              <c:f>Sheet1!$A$2:$A$3</c:f>
              <c:numCache>
                <c:formatCode>General</c:formatCode>
                <c:ptCount val="2"/>
                <c:pt idx="0">
                  <c:v>2013</c:v>
                </c:pt>
                <c:pt idx="1">
                  <c:v>2014</c:v>
                </c:pt>
              </c:numCache>
            </c:numRef>
          </c:cat>
          <c:val>
            <c:numRef>
              <c:f>Sheet1!$B$2:$B$3</c:f>
              <c:numCache>
                <c:formatCode>General</c:formatCode>
                <c:ptCount val="2"/>
                <c:pt idx="0">
                  <c:v>26.9</c:v>
                </c:pt>
                <c:pt idx="1">
                  <c:v>27.2</c:v>
                </c:pt>
              </c:numCache>
            </c:numRef>
          </c:val>
          <c:extLst>
            <c:ext xmlns:c16="http://schemas.microsoft.com/office/drawing/2014/chart" uri="{C3380CC4-5D6E-409C-BE32-E72D297353CC}">
              <c16:uniqueId val="{00000000-9B75-AE45-A4BD-0AD19B0A7B17}"/>
            </c:ext>
          </c:extLst>
        </c:ser>
        <c:ser>
          <c:idx val="1"/>
          <c:order val="1"/>
          <c:tx>
            <c:strRef>
              <c:f>Sheet1!$C$1</c:f>
              <c:strCache>
                <c:ptCount val="1"/>
                <c:pt idx="0">
                  <c:v>In-Person 16 hours weekly</c:v>
                </c:pt>
              </c:strCache>
            </c:strRef>
          </c:tx>
          <c:spPr>
            <a:solidFill>
              <a:schemeClr val="accent2"/>
            </a:solidFill>
            <a:ln>
              <a:noFill/>
            </a:ln>
            <a:effectLst/>
          </c:spPr>
          <c:invertIfNegative val="0"/>
          <c:cat>
            <c:numRef>
              <c:f>Sheet1!$A$2:$A$3</c:f>
              <c:numCache>
                <c:formatCode>General</c:formatCode>
                <c:ptCount val="2"/>
                <c:pt idx="0">
                  <c:v>2013</c:v>
                </c:pt>
                <c:pt idx="1">
                  <c:v>2014</c:v>
                </c:pt>
              </c:numCache>
            </c:numRef>
          </c:cat>
          <c:val>
            <c:numRef>
              <c:f>Sheet1!$C$2:$C$3</c:f>
              <c:numCache>
                <c:formatCode>General</c:formatCode>
                <c:ptCount val="2"/>
                <c:pt idx="0">
                  <c:v>20.100000000000001</c:v>
                </c:pt>
                <c:pt idx="1">
                  <c:v>18</c:v>
                </c:pt>
              </c:numCache>
            </c:numRef>
          </c:val>
          <c:extLst>
            <c:ext xmlns:c16="http://schemas.microsoft.com/office/drawing/2014/chart" uri="{C3380CC4-5D6E-409C-BE32-E72D297353CC}">
              <c16:uniqueId val="{00000001-9B75-AE45-A4BD-0AD19B0A7B17}"/>
            </c:ext>
          </c:extLst>
        </c:ser>
        <c:ser>
          <c:idx val="2"/>
          <c:order val="2"/>
          <c:tx>
            <c:strRef>
              <c:f>Sheet1!$D$1</c:f>
              <c:strCache>
                <c:ptCount val="1"/>
                <c:pt idx="0">
                  <c:v>Both 5hours</c:v>
                </c:pt>
              </c:strCache>
            </c:strRef>
          </c:tx>
          <c:spPr>
            <a:solidFill>
              <a:schemeClr val="accent3"/>
            </a:solidFill>
            <a:ln>
              <a:noFill/>
            </a:ln>
            <a:effectLst/>
          </c:spPr>
          <c:invertIfNegative val="0"/>
          <c:cat>
            <c:numRef>
              <c:f>Sheet1!$A$2:$A$3</c:f>
              <c:numCache>
                <c:formatCode>General</c:formatCode>
                <c:ptCount val="2"/>
                <c:pt idx="0">
                  <c:v>2013</c:v>
                </c:pt>
                <c:pt idx="1">
                  <c:v>2014</c:v>
                </c:pt>
              </c:numCache>
            </c:numRef>
          </c:cat>
          <c:val>
            <c:numRef>
              <c:f>Sheet1!$D$2:$D$3</c:f>
              <c:numCache>
                <c:formatCode>General</c:formatCode>
                <c:ptCount val="2"/>
                <c:pt idx="0">
                  <c:v>36.299999999999997</c:v>
                </c:pt>
                <c:pt idx="1">
                  <c:v>38.799999999999997</c:v>
                </c:pt>
              </c:numCache>
            </c:numRef>
          </c:val>
          <c:extLst>
            <c:ext xmlns:c16="http://schemas.microsoft.com/office/drawing/2014/chart" uri="{C3380CC4-5D6E-409C-BE32-E72D297353CC}">
              <c16:uniqueId val="{00000004-9B75-AE45-A4BD-0AD19B0A7B17}"/>
            </c:ext>
          </c:extLst>
        </c:ser>
        <c:dLbls>
          <c:showLegendKey val="0"/>
          <c:showVal val="0"/>
          <c:showCatName val="0"/>
          <c:showSerName val="0"/>
          <c:showPercent val="0"/>
          <c:showBubbleSize val="0"/>
        </c:dLbls>
        <c:gapWidth val="219"/>
        <c:overlap val="-27"/>
        <c:axId val="202271200"/>
        <c:axId val="202282176"/>
      </c:barChart>
      <c:catAx>
        <c:axId val="202271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2282176"/>
        <c:crosses val="autoZero"/>
        <c:auto val="1"/>
        <c:lblAlgn val="ctr"/>
        <c:lblOffset val="100"/>
        <c:noMultiLvlLbl val="0"/>
      </c:catAx>
      <c:valAx>
        <c:axId val="2022821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Percentage</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22712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Proportion of monthly Covid</a:t>
            </a:r>
            <a:r>
              <a:rPr lang="en-US" baseline="0"/>
              <a:t> Death</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'Exploring data'!$H$9</c:f>
              <c:strCache>
                <c:ptCount val="1"/>
                <c:pt idx="0">
                  <c:v>Florida</c:v>
                </c:pt>
              </c:strCache>
            </c:strRef>
          </c:tx>
          <c:spPr>
            <a:ln w="28575" cap="rnd">
              <a:solidFill>
                <a:schemeClr val="accent1"/>
              </a:solidFill>
              <a:round/>
            </a:ln>
            <a:effectLst/>
          </c:spPr>
          <c:marker>
            <c:symbol val="none"/>
          </c:marker>
          <c:cat>
            <c:strRef>
              <c:f>'Exploring data'!$G$10:$G$28</c:f>
              <c:strCache>
                <c:ptCount val="19"/>
                <c:pt idx="0">
                  <c:v>2020 - 1</c:v>
                </c:pt>
                <c:pt idx="1">
                  <c:v>2020 - 2</c:v>
                </c:pt>
                <c:pt idx="2">
                  <c:v>2020 - 3</c:v>
                </c:pt>
                <c:pt idx="3">
                  <c:v>2020 - 4</c:v>
                </c:pt>
                <c:pt idx="4">
                  <c:v>2020 - 5</c:v>
                </c:pt>
                <c:pt idx="5">
                  <c:v>2020 - 6</c:v>
                </c:pt>
                <c:pt idx="6">
                  <c:v>2020 - 7</c:v>
                </c:pt>
                <c:pt idx="7">
                  <c:v>2020 - 8</c:v>
                </c:pt>
                <c:pt idx="8">
                  <c:v>2020 - 9</c:v>
                </c:pt>
                <c:pt idx="9">
                  <c:v>2020 - 10</c:v>
                </c:pt>
                <c:pt idx="10">
                  <c:v>2020 - 11</c:v>
                </c:pt>
                <c:pt idx="11">
                  <c:v>2020 - 12</c:v>
                </c:pt>
                <c:pt idx="12">
                  <c:v>2021 - 1</c:v>
                </c:pt>
                <c:pt idx="13">
                  <c:v>2021 - 2</c:v>
                </c:pt>
                <c:pt idx="14">
                  <c:v>2021 - 3</c:v>
                </c:pt>
                <c:pt idx="15">
                  <c:v>2021 - 4</c:v>
                </c:pt>
                <c:pt idx="16">
                  <c:v>2021 - 5</c:v>
                </c:pt>
                <c:pt idx="17">
                  <c:v>2021 - 6</c:v>
                </c:pt>
                <c:pt idx="18">
                  <c:v>2021 - 7</c:v>
                </c:pt>
              </c:strCache>
            </c:strRef>
          </c:cat>
          <c:val>
            <c:numRef>
              <c:f>'Exploring data'!$H$10:$H$28</c:f>
              <c:numCache>
                <c:formatCode>0%</c:formatCode>
                <c:ptCount val="19"/>
                <c:pt idx="0">
                  <c:v>0</c:v>
                </c:pt>
                <c:pt idx="1">
                  <c:v>0</c:v>
                </c:pt>
                <c:pt idx="2">
                  <c:v>9.7038053142305541E-3</c:v>
                </c:pt>
                <c:pt idx="3">
                  <c:v>6.824570536179074E-2</c:v>
                </c:pt>
                <c:pt idx="4">
                  <c:v>5.9223961878829133E-2</c:v>
                </c:pt>
                <c:pt idx="5">
                  <c:v>5.7609447311027184E-2</c:v>
                </c:pt>
                <c:pt idx="6">
                  <c:v>0.20788111537819334</c:v>
                </c:pt>
                <c:pt idx="7">
                  <c:v>0.20332214622541314</c:v>
                </c:pt>
                <c:pt idx="8">
                  <c:v>0.10362136966654716</c:v>
                </c:pt>
                <c:pt idx="9">
                  <c:v>7.2789221000464616E-2</c:v>
                </c:pt>
                <c:pt idx="10">
                  <c:v>9.1483303132280605E-2</c:v>
                </c:pt>
                <c:pt idx="11">
                  <c:v>0.13746230167402421</c:v>
                </c:pt>
                <c:pt idx="12">
                  <c:v>0.20069009789760872</c:v>
                </c:pt>
                <c:pt idx="13">
                  <c:v>0.15169155890633201</c:v>
                </c:pt>
                <c:pt idx="14">
                  <c:v>8.8320884663885921E-2</c:v>
                </c:pt>
                <c:pt idx="15">
                  <c:v>7.5419276621539702E-2</c:v>
                </c:pt>
                <c:pt idx="16">
                  <c:v>6.5302046929605589E-2</c:v>
                </c:pt>
                <c:pt idx="17">
                  <c:v>4.3487484089944843E-2</c:v>
                </c:pt>
                <c:pt idx="18">
                  <c:v>6.9632881085395046E-2</c:v>
                </c:pt>
              </c:numCache>
            </c:numRef>
          </c:val>
          <c:smooth val="0"/>
          <c:extLst>
            <c:ext xmlns:c16="http://schemas.microsoft.com/office/drawing/2014/chart" uri="{C3380CC4-5D6E-409C-BE32-E72D297353CC}">
              <c16:uniqueId val="{00000000-9799-FC4C-B851-09F606A516BD}"/>
            </c:ext>
          </c:extLst>
        </c:ser>
        <c:ser>
          <c:idx val="1"/>
          <c:order val="1"/>
          <c:tx>
            <c:strRef>
              <c:f>'Exploring data'!$I$9</c:f>
              <c:strCache>
                <c:ptCount val="1"/>
                <c:pt idx="0">
                  <c:v>New Jersey</c:v>
                </c:pt>
              </c:strCache>
            </c:strRef>
          </c:tx>
          <c:spPr>
            <a:ln w="28575" cap="rnd">
              <a:solidFill>
                <a:schemeClr val="accent2"/>
              </a:solidFill>
              <a:round/>
            </a:ln>
            <a:effectLst/>
          </c:spPr>
          <c:marker>
            <c:symbol val="none"/>
          </c:marker>
          <c:cat>
            <c:strRef>
              <c:f>'Exploring data'!$G$10:$G$28</c:f>
              <c:strCache>
                <c:ptCount val="19"/>
                <c:pt idx="0">
                  <c:v>2020 - 1</c:v>
                </c:pt>
                <c:pt idx="1">
                  <c:v>2020 - 2</c:v>
                </c:pt>
                <c:pt idx="2">
                  <c:v>2020 - 3</c:v>
                </c:pt>
                <c:pt idx="3">
                  <c:v>2020 - 4</c:v>
                </c:pt>
                <c:pt idx="4">
                  <c:v>2020 - 5</c:v>
                </c:pt>
                <c:pt idx="5">
                  <c:v>2020 - 6</c:v>
                </c:pt>
                <c:pt idx="6">
                  <c:v>2020 - 7</c:v>
                </c:pt>
                <c:pt idx="7">
                  <c:v>2020 - 8</c:v>
                </c:pt>
                <c:pt idx="8">
                  <c:v>2020 - 9</c:v>
                </c:pt>
                <c:pt idx="9">
                  <c:v>2020 - 10</c:v>
                </c:pt>
                <c:pt idx="10">
                  <c:v>2020 - 11</c:v>
                </c:pt>
                <c:pt idx="11">
                  <c:v>2020 - 12</c:v>
                </c:pt>
                <c:pt idx="12">
                  <c:v>2021 - 1</c:v>
                </c:pt>
                <c:pt idx="13">
                  <c:v>2021 - 2</c:v>
                </c:pt>
                <c:pt idx="14">
                  <c:v>2021 - 3</c:v>
                </c:pt>
                <c:pt idx="15">
                  <c:v>2021 - 4</c:v>
                </c:pt>
                <c:pt idx="16">
                  <c:v>2021 - 5</c:v>
                </c:pt>
                <c:pt idx="17">
                  <c:v>2021 - 6</c:v>
                </c:pt>
                <c:pt idx="18">
                  <c:v>2021 - 7</c:v>
                </c:pt>
              </c:strCache>
            </c:strRef>
          </c:cat>
          <c:val>
            <c:numRef>
              <c:f>'Exploring data'!$I$10:$I$28</c:f>
              <c:numCache>
                <c:formatCode>0%</c:formatCode>
                <c:ptCount val="19"/>
                <c:pt idx="0">
                  <c:v>0</c:v>
                </c:pt>
                <c:pt idx="1">
                  <c:v>0</c:v>
                </c:pt>
                <c:pt idx="2">
                  <c:v>8.7683985406969436E-2</c:v>
                </c:pt>
                <c:pt idx="3">
                  <c:v>0.49786951469204804</c:v>
                </c:pt>
                <c:pt idx="4">
                  <c:v>0.34892422825070157</c:v>
                </c:pt>
                <c:pt idx="5">
                  <c:v>0.13315346770353911</c:v>
                </c:pt>
                <c:pt idx="6">
                  <c:v>5.4124979498113825E-2</c:v>
                </c:pt>
                <c:pt idx="7">
                  <c:v>2.8278067665376199E-2</c:v>
                </c:pt>
                <c:pt idx="8">
                  <c:v>2.4294937138973835E-2</c:v>
                </c:pt>
                <c:pt idx="9">
                  <c:v>4.4878987017150186E-2</c:v>
                </c:pt>
                <c:pt idx="10">
                  <c:v>0.13273214034098915</c:v>
                </c:pt>
                <c:pt idx="11">
                  <c:v>0.25979965156794427</c:v>
                </c:pt>
                <c:pt idx="12">
                  <c:v>0.26985350809560527</c:v>
                </c:pt>
                <c:pt idx="13">
                  <c:v>0.19213739433785054</c:v>
                </c:pt>
                <c:pt idx="14">
                  <c:v>0.14106453392167678</c:v>
                </c:pt>
                <c:pt idx="15">
                  <c:v>0.14540779888587343</c:v>
                </c:pt>
                <c:pt idx="16">
                  <c:v>8.1149753851040174E-2</c:v>
                </c:pt>
                <c:pt idx="17">
                  <c:v>2.7226830147854309E-2</c:v>
                </c:pt>
                <c:pt idx="18">
                  <c:v>2.0807061790668348E-2</c:v>
                </c:pt>
              </c:numCache>
            </c:numRef>
          </c:val>
          <c:smooth val="0"/>
          <c:extLst>
            <c:ext xmlns:c16="http://schemas.microsoft.com/office/drawing/2014/chart" uri="{C3380CC4-5D6E-409C-BE32-E72D297353CC}">
              <c16:uniqueId val="{00000001-9799-FC4C-B851-09F606A516BD}"/>
            </c:ext>
          </c:extLst>
        </c:ser>
        <c:dLbls>
          <c:showLegendKey val="0"/>
          <c:showVal val="0"/>
          <c:showCatName val="0"/>
          <c:showSerName val="0"/>
          <c:showPercent val="0"/>
          <c:showBubbleSize val="0"/>
        </c:dLbls>
        <c:smooth val="0"/>
        <c:axId val="527787504"/>
        <c:axId val="604062400"/>
      </c:lineChart>
      <c:catAx>
        <c:axId val="527787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04062400"/>
        <c:crosses val="autoZero"/>
        <c:auto val="1"/>
        <c:lblAlgn val="ctr"/>
        <c:lblOffset val="100"/>
        <c:noMultiLvlLbl val="0"/>
      </c:catAx>
      <c:valAx>
        <c:axId val="6040624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Percent</a:t>
                </a:r>
                <a:r>
                  <a:rPr lang="en-US" baseline="0" dirty="0"/>
                  <a:t> COVID deaths</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77875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'[Chart in Microsoft PowerPoint]Sheet1'!$A$2:$A$20</cx:f>
        <cx:lvl ptCount="19" formatCode="0%">
          <cx:pt idx="0">0</cx:pt>
          <cx:pt idx="1">0</cx:pt>
          <cx:pt idx="2">0.0097038053142305541</cx:pt>
          <cx:pt idx="3">0.06824570536179074</cx:pt>
          <cx:pt idx="4">0.059223961878829133</cx:pt>
          <cx:pt idx="5">0.057609447311027184</cx:pt>
          <cx:pt idx="6">0.20788111537819334</cx:pt>
          <cx:pt idx="7">0.20332214622541314</cx:pt>
          <cx:pt idx="8">0.10362136966654716</cx:pt>
          <cx:pt idx="9">0.072789221000464616</cx:pt>
          <cx:pt idx="10">0.091483303132280605</cx:pt>
          <cx:pt idx="11">0.13746230167402421</cx:pt>
          <cx:pt idx="12">0.20069009789760872</cx:pt>
          <cx:pt idx="13">0.15169155890633201</cx:pt>
          <cx:pt idx="14">0.088320884663885921</cx:pt>
          <cx:pt idx="15">0.075419276621539702</cx:pt>
          <cx:pt idx="16">0.065302046929605589</cx:pt>
          <cx:pt idx="17">0.043487484089944843</cx:pt>
          <cx:pt idx="18">0.069632881085395046</cx:pt>
        </cx:lvl>
      </cx:numDim>
    </cx:data>
    <cx:data id="1">
      <cx:numDim type="val">
        <cx:f>'[Chart in Microsoft PowerPoint]Sheet1'!$B$2:$B$20</cx:f>
        <cx:lvl ptCount="19" formatCode="0%">
          <cx:pt idx="0">0</cx:pt>
          <cx:pt idx="1">0</cx:pt>
          <cx:pt idx="2">0.087683985406969436</cx:pt>
          <cx:pt idx="3">0.49786951469204804</cx:pt>
          <cx:pt idx="4">0.34892422825070157</cx:pt>
          <cx:pt idx="5">0.13315346770353911</cx:pt>
          <cx:pt idx="6">0.054124979498113825</cx:pt>
          <cx:pt idx="7">0.028278067665376199</cx:pt>
          <cx:pt idx="8">0.024294937138973835</cx:pt>
          <cx:pt idx="9">0.044878987017150186</cx:pt>
          <cx:pt idx="10">0.13273214034098915</cx:pt>
          <cx:pt idx="11">0.25979965156794427</cx:pt>
          <cx:pt idx="12">0.26985350809560527</cx:pt>
          <cx:pt idx="13">0.19213739433785054</cx:pt>
          <cx:pt idx="14">0.14106453392167678</cx:pt>
          <cx:pt idx="15">0.14540779888587343</cx:pt>
          <cx:pt idx="16">0.081149753851040174</cx:pt>
          <cx:pt idx="17">0.027226830147854309</cx:pt>
          <cx:pt idx="18">0.020807061790668348</cx:pt>
        </cx:lvl>
      </cx:numDim>
    </cx:data>
  </cx:chartData>
  <cx:chart>
    <cx:title pos="t" align="ctr" overlay="0">
      <cx:tx>
        <cx:txData>
          <cx:v>Proportion of COVID death Boxplots for NJ and FL</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Calibri" panose="020F0502020204030204"/>
            </a:rPr>
            <a:t>Proportion of COVID death Boxplots for NJ and FL</a:t>
          </a:r>
        </a:p>
      </cx:txPr>
    </cx:title>
    <cx:plotArea>
      <cx:plotAreaRegion>
        <cx:series layoutId="boxWhisker" uniqueId="{702B9CF8-1AB9-5945-845D-BA69549D9E08}">
          <cx:tx>
            <cx:txData>
              <cx:f>'[Chart in Microsoft PowerPoint]Sheet1'!$A$1</cx:f>
              <cx:v>Florida</cx:v>
            </cx:txData>
          </cx:tx>
          <cx:dataId val="0"/>
          <cx:layoutPr>
            <cx:visibility meanLine="0" meanMarker="1" nonoutliers="0" outliers="1"/>
            <cx:statistics quartileMethod="exclusive"/>
          </cx:layoutPr>
        </cx:series>
        <cx:series layoutId="boxWhisker" uniqueId="{757E8D3A-AAB7-DB4C-BFB6-4D6F30886B1E}">
          <cx:tx>
            <cx:txData>
              <cx:f>'[Chart in Microsoft PowerPoint]Sheet1'!$B$1</cx:f>
              <cx:v>New Jersey</cx:v>
            </cx:txData>
          </cx:tx>
          <cx:dataId val="1"/>
          <cx:layoutPr>
            <cx:visibility meanLine="0" meanMarker="1" nonoutliers="0" outliers="1"/>
            <cx:statistics quartileMethod="exclusive"/>
          </cx:layoutPr>
        </cx:series>
      </cx:plotAreaRegion>
      <cx:axis id="0">
        <cx:catScaling gapWidth="1"/>
        <cx:tickLabels/>
      </cx:axis>
      <cx:axis id="1">
        <cx:valScaling/>
        <cx:title>
          <cx:tx>
            <cx:txData>
              <cx:v>Percent COVID deaths</cx:v>
            </cx:txData>
          </cx:tx>
          <cx:txPr>
            <a:bodyPr spcFirstLastPara="1" vertOverflow="ellipsis" horzOverflow="overflow" wrap="square" lIns="0" tIns="0" rIns="0" bIns="0" anchor="ctr" anchorCtr="1"/>
            <a:lstStyle/>
            <a:p>
              <a:pPr algn="ctr" rtl="0">
                <a:defRPr/>
              </a:pPr>
              <a:r>
                <a:rPr lang="en-US" sz="900" b="0" i="0" u="none" strike="noStrike" baseline="0" dirty="0">
                  <a:solidFill>
                    <a:sysClr val="windowText" lastClr="000000">
                      <a:lumMod val="65000"/>
                      <a:lumOff val="35000"/>
                    </a:sysClr>
                  </a:solidFill>
                  <a:latin typeface="Calibri" panose="020F0502020204030204"/>
                </a:rPr>
                <a:t>Percent COVID deaths</a:t>
              </a:r>
            </a:p>
          </cx:txPr>
        </cx:title>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D98A058-72BB-0440-8E32-101704885842}" type="datetimeFigureOut">
              <a:rPr lang="en-US" smtClean="0"/>
              <a:t>10/7/21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1BDF99B-6873-3149-B4D7-9CAB6599440F}" type="slidenum">
              <a:rPr lang="en-US" smtClean="0"/>
              <a:t>‹#›</a:t>
            </a:fld>
            <a:endParaRPr lang="en-US"/>
          </a:p>
        </p:txBody>
      </p:sp>
    </p:spTree>
    <p:extLst>
      <p:ext uri="{BB962C8B-B14F-4D97-AF65-F5344CB8AC3E}">
        <p14:creationId xmlns:p14="http://schemas.microsoft.com/office/powerpoint/2010/main" val="68447409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Attendance and Seating</a:t>
            </a:r>
          </a:p>
          <a:p>
            <a:endParaRPr lang="en-US" dirty="0"/>
          </a:p>
        </p:txBody>
      </p:sp>
      <p:sp>
        <p:nvSpPr>
          <p:cNvPr id="4" name="Slide Number Placeholder 3"/>
          <p:cNvSpPr>
            <a:spLocks noGrp="1"/>
          </p:cNvSpPr>
          <p:nvPr>
            <p:ph type="sldNum" sz="quarter" idx="10"/>
          </p:nvPr>
        </p:nvSpPr>
        <p:spPr/>
        <p:txBody>
          <a:bodyPr/>
          <a:lstStyle/>
          <a:p>
            <a:fld id="{91BDF99B-6873-3149-B4D7-9CAB6599440F}" type="slidenum">
              <a:rPr lang="en-US" smtClean="0"/>
              <a:t>1</a:t>
            </a:fld>
            <a:endParaRPr lang="en-US"/>
          </a:p>
        </p:txBody>
      </p:sp>
    </p:spTree>
    <p:extLst>
      <p:ext uri="{BB962C8B-B14F-4D97-AF65-F5344CB8AC3E}">
        <p14:creationId xmlns:p14="http://schemas.microsoft.com/office/powerpoint/2010/main" val="4059953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8E6D9FF-8AE7-4ACC-9AF1-A51315E9817C}" type="slidenum">
              <a:rPr lang="en-US"/>
              <a:pPr fontAlgn="base">
                <a:spcBef>
                  <a:spcPct val="0"/>
                </a:spcBef>
                <a:spcAft>
                  <a:spcPct val="0"/>
                </a:spcAft>
              </a:pPr>
              <a:t>11</a:t>
            </a:fld>
            <a:endParaRPr lang="en-US" dirty="0"/>
          </a:p>
        </p:txBody>
      </p:sp>
      <p:sp>
        <p:nvSpPr>
          <p:cNvPr id="31746"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3174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128316377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101</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2764249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102</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84231664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103</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55618804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104</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5039825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105</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11713671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106</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209538864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107</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62882604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108</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3707185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109</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74907562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110</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71234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8E6D9FF-8AE7-4ACC-9AF1-A51315E9817C}" type="slidenum">
              <a:rPr lang="en-US"/>
              <a:pPr fontAlgn="base">
                <a:spcBef>
                  <a:spcPct val="0"/>
                </a:spcBef>
                <a:spcAft>
                  <a:spcPct val="0"/>
                </a:spcAft>
              </a:pPr>
              <a:t>12</a:t>
            </a:fld>
            <a:endParaRPr lang="en-US" dirty="0"/>
          </a:p>
        </p:txBody>
      </p:sp>
      <p:sp>
        <p:nvSpPr>
          <p:cNvPr id="31746"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3174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248179082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111</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25886889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112</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23028031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113</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82286178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114</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31941372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115</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6100403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BDF99B-6873-3149-B4D7-9CAB6599440F}" type="slidenum">
              <a:rPr lang="en-US" smtClean="0"/>
              <a:t>116</a:t>
            </a:fld>
            <a:endParaRPr lang="en-US"/>
          </a:p>
        </p:txBody>
      </p:sp>
    </p:spTree>
    <p:extLst>
      <p:ext uri="{BB962C8B-B14F-4D97-AF65-F5344CB8AC3E}">
        <p14:creationId xmlns:p14="http://schemas.microsoft.com/office/powerpoint/2010/main" val="206127148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117</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278699766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118</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82521510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119</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89488514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120</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40962167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8E6D9FF-8AE7-4ACC-9AF1-A51315E9817C}" type="slidenum">
              <a:rPr lang="en-US"/>
              <a:pPr fontAlgn="base">
                <a:spcBef>
                  <a:spcPct val="0"/>
                </a:spcBef>
                <a:spcAft>
                  <a:spcPct val="0"/>
                </a:spcAft>
              </a:pPr>
              <a:t>13</a:t>
            </a:fld>
            <a:endParaRPr lang="en-US" dirty="0"/>
          </a:p>
        </p:txBody>
      </p:sp>
      <p:sp>
        <p:nvSpPr>
          <p:cNvPr id="31746"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3174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316396337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121</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42333579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122</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67832636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123</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1373523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124</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291177753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125</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70291660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126</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73710201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127</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27074101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128</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416391186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129</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84839875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130</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4257030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8E6D9FF-8AE7-4ACC-9AF1-A51315E9817C}" type="slidenum">
              <a:rPr lang="en-US"/>
              <a:pPr fontAlgn="base">
                <a:spcBef>
                  <a:spcPct val="0"/>
                </a:spcBef>
                <a:spcAft>
                  <a:spcPct val="0"/>
                </a:spcAft>
              </a:pPr>
              <a:t>14</a:t>
            </a:fld>
            <a:endParaRPr lang="en-US" dirty="0"/>
          </a:p>
        </p:txBody>
      </p:sp>
      <p:sp>
        <p:nvSpPr>
          <p:cNvPr id="31746"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3174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215507501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131</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70084959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132</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18104100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133</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427460846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134</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14458434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135</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88148171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136</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242360205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137</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416519821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138</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78272683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139</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9471617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140</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322874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8E6D9FF-8AE7-4ACC-9AF1-A51315E9817C}" type="slidenum">
              <a:rPr lang="en-US"/>
              <a:pPr fontAlgn="base">
                <a:spcBef>
                  <a:spcPct val="0"/>
                </a:spcBef>
                <a:spcAft>
                  <a:spcPct val="0"/>
                </a:spcAft>
              </a:pPr>
              <a:t>15</a:t>
            </a:fld>
            <a:endParaRPr lang="en-US" dirty="0"/>
          </a:p>
        </p:txBody>
      </p:sp>
      <p:sp>
        <p:nvSpPr>
          <p:cNvPr id="31746"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3174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391548927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141</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256978776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142</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62462537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143</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60584362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144</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274954219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145</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49684690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146</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03936195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147</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61306466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148</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83657514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149</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52506438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150</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3485105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8E6D9FF-8AE7-4ACC-9AF1-A51315E9817C}" type="slidenum">
              <a:rPr lang="en-US"/>
              <a:pPr fontAlgn="base">
                <a:spcBef>
                  <a:spcPct val="0"/>
                </a:spcBef>
                <a:spcAft>
                  <a:spcPct val="0"/>
                </a:spcAft>
              </a:pPr>
              <a:t>16</a:t>
            </a:fld>
            <a:endParaRPr lang="en-US" dirty="0"/>
          </a:p>
        </p:txBody>
      </p:sp>
      <p:sp>
        <p:nvSpPr>
          <p:cNvPr id="31746"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3174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356943147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151</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206634265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152</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7984782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153</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65408451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0B011E-7AC2-423F-B984-58AF44E1947C}" type="slidenum">
              <a:rPr lang="en-US"/>
              <a:pPr fontAlgn="base">
                <a:spcBef>
                  <a:spcPct val="0"/>
                </a:spcBef>
                <a:spcAft>
                  <a:spcPct val="0"/>
                </a:spcAft>
                <a:defRPr/>
              </a:pPr>
              <a:t>154</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0319160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BDF99B-6873-3149-B4D7-9CAB6599440F}" type="slidenum">
              <a:rPr lang="en-US" smtClean="0"/>
              <a:t>155</a:t>
            </a:fld>
            <a:endParaRPr lang="en-US"/>
          </a:p>
        </p:txBody>
      </p:sp>
    </p:spTree>
    <p:extLst>
      <p:ext uri="{BB962C8B-B14F-4D97-AF65-F5344CB8AC3E}">
        <p14:creationId xmlns:p14="http://schemas.microsoft.com/office/powerpoint/2010/main" val="107987397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f4dd7b9711_0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f4dd7b9711_0_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gf4dd7b9711_0_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156</a:t>
            </a:fld>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f4dd7b971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f4dd7b9711_0_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gf4dd7b9711_0_1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157</a:t>
            </a:fld>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efbb96487e_0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efbb96487e_0_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gefbb96487e_0_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158</a:t>
            </a:fld>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f4dd7b9711_0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f4dd7b9711_0_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gf4dd7b9711_0_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159</a:t>
            </a:fld>
            <a:endParaRPr/>
          </a:p>
        </p:txBody>
      </p:sp>
    </p:spTree>
    <p:extLst>
      <p:ext uri="{BB962C8B-B14F-4D97-AF65-F5344CB8AC3E}">
        <p14:creationId xmlns:p14="http://schemas.microsoft.com/office/powerpoint/2010/main" val="233782428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f4dd7b9711_0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f4dd7b9711_0_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gf4dd7b9711_0_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160</a:t>
            </a:fld>
            <a:endParaRPr/>
          </a:p>
        </p:txBody>
      </p:sp>
    </p:spTree>
    <p:extLst>
      <p:ext uri="{BB962C8B-B14F-4D97-AF65-F5344CB8AC3E}">
        <p14:creationId xmlns:p14="http://schemas.microsoft.com/office/powerpoint/2010/main" val="29655232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8E6D9FF-8AE7-4ACC-9AF1-A51315E9817C}" type="slidenum">
              <a:rPr lang="en-US"/>
              <a:pPr fontAlgn="base">
                <a:spcBef>
                  <a:spcPct val="0"/>
                </a:spcBef>
                <a:spcAft>
                  <a:spcPct val="0"/>
                </a:spcAft>
              </a:pPr>
              <a:t>17</a:t>
            </a:fld>
            <a:endParaRPr lang="en-US" dirty="0"/>
          </a:p>
        </p:txBody>
      </p:sp>
      <p:sp>
        <p:nvSpPr>
          <p:cNvPr id="31746"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3174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5144201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8E6D9FF-8AE7-4ACC-9AF1-A51315E9817C}" type="slidenum">
              <a:rPr lang="en-US"/>
              <a:pPr fontAlgn="base">
                <a:spcBef>
                  <a:spcPct val="0"/>
                </a:spcBef>
                <a:spcAft>
                  <a:spcPct val="0"/>
                </a:spcAft>
              </a:pPr>
              <a:t>18</a:t>
            </a:fld>
            <a:endParaRPr lang="en-US" dirty="0"/>
          </a:p>
        </p:txBody>
      </p:sp>
      <p:sp>
        <p:nvSpPr>
          <p:cNvPr id="31746"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3174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23100905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8E6D9FF-8AE7-4ACC-9AF1-A51315E9817C}" type="slidenum">
              <a:rPr lang="en-US"/>
              <a:pPr fontAlgn="base">
                <a:spcBef>
                  <a:spcPct val="0"/>
                </a:spcBef>
                <a:spcAft>
                  <a:spcPct val="0"/>
                </a:spcAft>
              </a:pPr>
              <a:t>19</a:t>
            </a:fld>
            <a:endParaRPr lang="en-US" dirty="0"/>
          </a:p>
        </p:txBody>
      </p:sp>
      <p:sp>
        <p:nvSpPr>
          <p:cNvPr id="31746"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3174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20740097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8E6D9FF-8AE7-4ACC-9AF1-A51315E9817C}" type="slidenum">
              <a:rPr lang="en-US"/>
              <a:pPr fontAlgn="base">
                <a:spcBef>
                  <a:spcPct val="0"/>
                </a:spcBef>
                <a:spcAft>
                  <a:spcPct val="0"/>
                </a:spcAft>
              </a:pPr>
              <a:t>20</a:t>
            </a:fld>
            <a:endParaRPr lang="en-US" dirty="0"/>
          </a:p>
        </p:txBody>
      </p:sp>
      <p:sp>
        <p:nvSpPr>
          <p:cNvPr id="31746"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3174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2737810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BDF99B-6873-3149-B4D7-9CAB6599440F}" type="slidenum">
              <a:rPr lang="en-US" smtClean="0"/>
              <a:t>3</a:t>
            </a:fld>
            <a:endParaRPr lang="en-US"/>
          </a:p>
        </p:txBody>
      </p:sp>
    </p:spTree>
    <p:extLst>
      <p:ext uri="{BB962C8B-B14F-4D97-AF65-F5344CB8AC3E}">
        <p14:creationId xmlns:p14="http://schemas.microsoft.com/office/powerpoint/2010/main" val="4260204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8E6D9FF-8AE7-4ACC-9AF1-A51315E9817C}" type="slidenum">
              <a:rPr lang="en-US"/>
              <a:pPr fontAlgn="base">
                <a:spcBef>
                  <a:spcPct val="0"/>
                </a:spcBef>
                <a:spcAft>
                  <a:spcPct val="0"/>
                </a:spcAft>
              </a:pPr>
              <a:t>21</a:t>
            </a:fld>
            <a:endParaRPr lang="en-US" dirty="0"/>
          </a:p>
        </p:txBody>
      </p:sp>
      <p:sp>
        <p:nvSpPr>
          <p:cNvPr id="31746"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3174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22388166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8E6D9FF-8AE7-4ACC-9AF1-A51315E9817C}" type="slidenum">
              <a:rPr lang="en-US"/>
              <a:pPr fontAlgn="base">
                <a:spcBef>
                  <a:spcPct val="0"/>
                </a:spcBef>
                <a:spcAft>
                  <a:spcPct val="0"/>
                </a:spcAft>
              </a:pPr>
              <a:t>22</a:t>
            </a:fld>
            <a:endParaRPr lang="en-US" dirty="0"/>
          </a:p>
        </p:txBody>
      </p:sp>
      <p:sp>
        <p:nvSpPr>
          <p:cNvPr id="31746"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3174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40914360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8E6D9FF-8AE7-4ACC-9AF1-A51315E9817C}" type="slidenum">
              <a:rPr lang="en-US"/>
              <a:pPr fontAlgn="base">
                <a:spcBef>
                  <a:spcPct val="0"/>
                </a:spcBef>
                <a:spcAft>
                  <a:spcPct val="0"/>
                </a:spcAft>
              </a:pPr>
              <a:t>23</a:t>
            </a:fld>
            <a:endParaRPr lang="en-US" dirty="0"/>
          </a:p>
        </p:txBody>
      </p:sp>
      <p:sp>
        <p:nvSpPr>
          <p:cNvPr id="31746"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3174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16995177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8E6D9FF-8AE7-4ACC-9AF1-A51315E9817C}" type="slidenum">
              <a:rPr lang="en-US"/>
              <a:pPr fontAlgn="base">
                <a:spcBef>
                  <a:spcPct val="0"/>
                </a:spcBef>
                <a:spcAft>
                  <a:spcPct val="0"/>
                </a:spcAft>
              </a:pPr>
              <a:t>24</a:t>
            </a:fld>
            <a:endParaRPr lang="en-US" dirty="0"/>
          </a:p>
        </p:txBody>
      </p:sp>
      <p:sp>
        <p:nvSpPr>
          <p:cNvPr id="31746"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3174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35984906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8E6D9FF-8AE7-4ACC-9AF1-A51315E9817C}" type="slidenum">
              <a:rPr lang="en-US"/>
              <a:pPr fontAlgn="base">
                <a:spcBef>
                  <a:spcPct val="0"/>
                </a:spcBef>
                <a:spcAft>
                  <a:spcPct val="0"/>
                </a:spcAft>
              </a:pPr>
              <a:t>25</a:t>
            </a:fld>
            <a:endParaRPr lang="en-US" dirty="0"/>
          </a:p>
        </p:txBody>
      </p:sp>
      <p:sp>
        <p:nvSpPr>
          <p:cNvPr id="31746"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3174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37336755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8E6D9FF-8AE7-4ACC-9AF1-A51315E9817C}" type="slidenum">
              <a:rPr lang="en-US"/>
              <a:pPr fontAlgn="base">
                <a:spcBef>
                  <a:spcPct val="0"/>
                </a:spcBef>
                <a:spcAft>
                  <a:spcPct val="0"/>
                </a:spcAft>
              </a:pPr>
              <a:t>26</a:t>
            </a:fld>
            <a:endParaRPr lang="en-US" dirty="0"/>
          </a:p>
        </p:txBody>
      </p:sp>
      <p:sp>
        <p:nvSpPr>
          <p:cNvPr id="31746"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3174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3798941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8E6D9FF-8AE7-4ACC-9AF1-A51315E9817C}" type="slidenum">
              <a:rPr lang="en-US"/>
              <a:pPr fontAlgn="base">
                <a:spcBef>
                  <a:spcPct val="0"/>
                </a:spcBef>
                <a:spcAft>
                  <a:spcPct val="0"/>
                </a:spcAft>
              </a:pPr>
              <a:t>27</a:t>
            </a:fld>
            <a:endParaRPr lang="en-US" dirty="0"/>
          </a:p>
        </p:txBody>
      </p:sp>
      <p:sp>
        <p:nvSpPr>
          <p:cNvPr id="31746"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3174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13888203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8E6D9FF-8AE7-4ACC-9AF1-A51315E9817C}" type="slidenum">
              <a:rPr lang="en-US"/>
              <a:pPr fontAlgn="base">
                <a:spcBef>
                  <a:spcPct val="0"/>
                </a:spcBef>
                <a:spcAft>
                  <a:spcPct val="0"/>
                </a:spcAft>
              </a:pPr>
              <a:t>28</a:t>
            </a:fld>
            <a:endParaRPr lang="en-US" dirty="0"/>
          </a:p>
        </p:txBody>
      </p:sp>
      <p:sp>
        <p:nvSpPr>
          <p:cNvPr id="31746"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3174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27355741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8E6D9FF-8AE7-4ACC-9AF1-A51315E9817C}" type="slidenum">
              <a:rPr lang="en-US"/>
              <a:pPr fontAlgn="base">
                <a:spcBef>
                  <a:spcPct val="0"/>
                </a:spcBef>
                <a:spcAft>
                  <a:spcPct val="0"/>
                </a:spcAft>
              </a:pPr>
              <a:t>29</a:t>
            </a:fld>
            <a:endParaRPr lang="en-US" dirty="0"/>
          </a:p>
        </p:txBody>
      </p:sp>
      <p:sp>
        <p:nvSpPr>
          <p:cNvPr id="31746"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3174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4115936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BDF99B-6873-3149-B4D7-9CAB6599440F}" type="slidenum">
              <a:rPr lang="en-US" smtClean="0"/>
              <a:t>30</a:t>
            </a:fld>
            <a:endParaRPr lang="en-US"/>
          </a:p>
        </p:txBody>
      </p:sp>
    </p:spTree>
    <p:extLst>
      <p:ext uri="{BB962C8B-B14F-4D97-AF65-F5344CB8AC3E}">
        <p14:creationId xmlns:p14="http://schemas.microsoft.com/office/powerpoint/2010/main" val="772328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8E6D9FF-8AE7-4ACC-9AF1-A51315E9817C}" type="slidenum">
              <a:rPr lang="en-US"/>
              <a:pPr fontAlgn="base">
                <a:spcBef>
                  <a:spcPct val="0"/>
                </a:spcBef>
                <a:spcAft>
                  <a:spcPct val="0"/>
                </a:spcAft>
              </a:pPr>
              <a:t>4</a:t>
            </a:fld>
            <a:endParaRPr lang="en-US" dirty="0"/>
          </a:p>
        </p:txBody>
      </p:sp>
      <p:sp>
        <p:nvSpPr>
          <p:cNvPr id="31746"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3174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9275543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8A312A-84C8-4BEF-870D-91E44B2A7B43}" type="slidenum">
              <a:rPr lang="en-US"/>
              <a:pPr fontAlgn="base">
                <a:spcBef>
                  <a:spcPct val="0"/>
                </a:spcBef>
                <a:spcAft>
                  <a:spcPct val="0"/>
                </a:spcAft>
                <a:defRPr/>
              </a:pPr>
              <a:t>31</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7323562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8A312A-84C8-4BEF-870D-91E44B2A7B43}" type="slidenum">
              <a:rPr lang="en-US"/>
              <a:pPr fontAlgn="base">
                <a:spcBef>
                  <a:spcPct val="0"/>
                </a:spcBef>
                <a:spcAft>
                  <a:spcPct val="0"/>
                </a:spcAft>
                <a:defRPr/>
              </a:pPr>
              <a:t>32</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40424744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8A312A-84C8-4BEF-870D-91E44B2A7B43}" type="slidenum">
              <a:rPr lang="en-US"/>
              <a:pPr fontAlgn="base">
                <a:spcBef>
                  <a:spcPct val="0"/>
                </a:spcBef>
                <a:spcAft>
                  <a:spcPct val="0"/>
                </a:spcAft>
                <a:defRPr/>
              </a:pPr>
              <a:t>33</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2919847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8A312A-84C8-4BEF-870D-91E44B2A7B43}" type="slidenum">
              <a:rPr lang="en-US"/>
              <a:pPr fontAlgn="base">
                <a:spcBef>
                  <a:spcPct val="0"/>
                </a:spcBef>
                <a:spcAft>
                  <a:spcPct val="0"/>
                </a:spcAft>
                <a:defRPr/>
              </a:pPr>
              <a:t>34</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2153143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8A312A-84C8-4BEF-870D-91E44B2A7B43}" type="slidenum">
              <a:rPr lang="en-US"/>
              <a:pPr fontAlgn="base">
                <a:spcBef>
                  <a:spcPct val="0"/>
                </a:spcBef>
                <a:spcAft>
                  <a:spcPct val="0"/>
                </a:spcAft>
                <a:defRPr/>
              </a:pPr>
              <a:t>35</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2129976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8A312A-84C8-4BEF-870D-91E44B2A7B43}" type="slidenum">
              <a:rPr lang="en-US"/>
              <a:pPr fontAlgn="base">
                <a:spcBef>
                  <a:spcPct val="0"/>
                </a:spcBef>
                <a:spcAft>
                  <a:spcPct val="0"/>
                </a:spcAft>
                <a:defRPr/>
              </a:pPr>
              <a:t>36</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3357636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8A312A-84C8-4BEF-870D-91E44B2A7B43}" type="slidenum">
              <a:rPr lang="en-US"/>
              <a:pPr fontAlgn="base">
                <a:spcBef>
                  <a:spcPct val="0"/>
                </a:spcBef>
                <a:spcAft>
                  <a:spcPct val="0"/>
                </a:spcAft>
                <a:defRPr/>
              </a:pPr>
              <a:t>37</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7242283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8A312A-84C8-4BEF-870D-91E44B2A7B43}" type="slidenum">
              <a:rPr lang="en-US"/>
              <a:pPr fontAlgn="base">
                <a:spcBef>
                  <a:spcPct val="0"/>
                </a:spcBef>
                <a:spcAft>
                  <a:spcPct val="0"/>
                </a:spcAft>
                <a:defRPr/>
              </a:pPr>
              <a:t>38</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20987503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8A312A-84C8-4BEF-870D-91E44B2A7B43}" type="slidenum">
              <a:rPr lang="en-US"/>
              <a:pPr fontAlgn="base">
                <a:spcBef>
                  <a:spcPct val="0"/>
                </a:spcBef>
                <a:spcAft>
                  <a:spcPct val="0"/>
                </a:spcAft>
                <a:defRPr/>
              </a:pPr>
              <a:t>39</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1358656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8A312A-84C8-4BEF-870D-91E44B2A7B43}" type="slidenum">
              <a:rPr lang="en-US"/>
              <a:pPr fontAlgn="base">
                <a:spcBef>
                  <a:spcPct val="0"/>
                </a:spcBef>
                <a:spcAft>
                  <a:spcPct val="0"/>
                </a:spcAft>
                <a:defRPr/>
              </a:pPr>
              <a:t>40</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280794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8E6D9FF-8AE7-4ACC-9AF1-A51315E9817C}" type="slidenum">
              <a:rPr lang="en-US"/>
              <a:pPr fontAlgn="base">
                <a:spcBef>
                  <a:spcPct val="0"/>
                </a:spcBef>
                <a:spcAft>
                  <a:spcPct val="0"/>
                </a:spcAft>
              </a:pPr>
              <a:t>5</a:t>
            </a:fld>
            <a:endParaRPr lang="en-US" dirty="0"/>
          </a:p>
        </p:txBody>
      </p:sp>
      <p:sp>
        <p:nvSpPr>
          <p:cNvPr id="31746"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3174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38291635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8A312A-84C8-4BEF-870D-91E44B2A7B43}" type="slidenum">
              <a:rPr lang="en-US"/>
              <a:pPr fontAlgn="base">
                <a:spcBef>
                  <a:spcPct val="0"/>
                </a:spcBef>
                <a:spcAft>
                  <a:spcPct val="0"/>
                </a:spcAft>
                <a:defRPr/>
              </a:pPr>
              <a:t>41</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8907983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8A312A-84C8-4BEF-870D-91E44B2A7B43}" type="slidenum">
              <a:rPr lang="en-US"/>
              <a:pPr fontAlgn="base">
                <a:spcBef>
                  <a:spcPct val="0"/>
                </a:spcBef>
                <a:spcAft>
                  <a:spcPct val="0"/>
                </a:spcAft>
                <a:defRPr/>
              </a:pPr>
              <a:t>42</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7834856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8A312A-84C8-4BEF-870D-91E44B2A7B43}" type="slidenum">
              <a:rPr lang="en-US"/>
              <a:pPr fontAlgn="base">
                <a:spcBef>
                  <a:spcPct val="0"/>
                </a:spcBef>
                <a:spcAft>
                  <a:spcPct val="0"/>
                </a:spcAft>
                <a:defRPr/>
              </a:pPr>
              <a:t>43</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2043836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8A312A-84C8-4BEF-870D-91E44B2A7B43}" type="slidenum">
              <a:rPr lang="en-US"/>
              <a:pPr fontAlgn="base">
                <a:spcBef>
                  <a:spcPct val="0"/>
                </a:spcBef>
                <a:spcAft>
                  <a:spcPct val="0"/>
                </a:spcAft>
                <a:defRPr/>
              </a:pPr>
              <a:t>44</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4109810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8A312A-84C8-4BEF-870D-91E44B2A7B43}" type="slidenum">
              <a:rPr lang="en-US"/>
              <a:pPr fontAlgn="base">
                <a:spcBef>
                  <a:spcPct val="0"/>
                </a:spcBef>
                <a:spcAft>
                  <a:spcPct val="0"/>
                </a:spcAft>
                <a:defRPr/>
              </a:pPr>
              <a:t>45</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6085959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8A312A-84C8-4BEF-870D-91E44B2A7B43}" type="slidenum">
              <a:rPr lang="en-US"/>
              <a:pPr fontAlgn="base">
                <a:spcBef>
                  <a:spcPct val="0"/>
                </a:spcBef>
                <a:spcAft>
                  <a:spcPct val="0"/>
                </a:spcAft>
                <a:defRPr/>
              </a:pPr>
              <a:t>46</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8421310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8A312A-84C8-4BEF-870D-91E44B2A7B43}" type="slidenum">
              <a:rPr lang="en-US"/>
              <a:pPr fontAlgn="base">
                <a:spcBef>
                  <a:spcPct val="0"/>
                </a:spcBef>
                <a:spcAft>
                  <a:spcPct val="0"/>
                </a:spcAft>
                <a:defRPr/>
              </a:pPr>
              <a:t>47</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7804905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8A312A-84C8-4BEF-870D-91E44B2A7B43}" type="slidenum">
              <a:rPr lang="en-US"/>
              <a:pPr fontAlgn="base">
                <a:spcBef>
                  <a:spcPct val="0"/>
                </a:spcBef>
                <a:spcAft>
                  <a:spcPct val="0"/>
                </a:spcAft>
                <a:defRPr/>
              </a:pPr>
              <a:t>48</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5669405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8A312A-84C8-4BEF-870D-91E44B2A7B43}" type="slidenum">
              <a:rPr lang="en-US"/>
              <a:pPr fontAlgn="base">
                <a:spcBef>
                  <a:spcPct val="0"/>
                </a:spcBef>
                <a:spcAft>
                  <a:spcPct val="0"/>
                </a:spcAft>
                <a:defRPr/>
              </a:pPr>
              <a:t>49</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1756798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8A312A-84C8-4BEF-870D-91E44B2A7B43}" type="slidenum">
              <a:rPr lang="en-US"/>
              <a:pPr fontAlgn="base">
                <a:spcBef>
                  <a:spcPct val="0"/>
                </a:spcBef>
                <a:spcAft>
                  <a:spcPct val="0"/>
                </a:spcAft>
                <a:defRPr/>
              </a:pPr>
              <a:t>50</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2468480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8E6D9FF-8AE7-4ACC-9AF1-A51315E9817C}" type="slidenum">
              <a:rPr lang="en-US"/>
              <a:pPr fontAlgn="base">
                <a:spcBef>
                  <a:spcPct val="0"/>
                </a:spcBef>
                <a:spcAft>
                  <a:spcPct val="0"/>
                </a:spcAft>
              </a:pPr>
              <a:t>6</a:t>
            </a:fld>
            <a:endParaRPr lang="en-US" dirty="0"/>
          </a:p>
        </p:txBody>
      </p:sp>
      <p:sp>
        <p:nvSpPr>
          <p:cNvPr id="31746"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3174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6400122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8A312A-84C8-4BEF-870D-91E44B2A7B43}" type="slidenum">
              <a:rPr lang="en-US"/>
              <a:pPr fontAlgn="base">
                <a:spcBef>
                  <a:spcPct val="0"/>
                </a:spcBef>
                <a:spcAft>
                  <a:spcPct val="0"/>
                </a:spcAft>
                <a:defRPr/>
              </a:pPr>
              <a:t>51</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5037091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8A312A-84C8-4BEF-870D-91E44B2A7B43}" type="slidenum">
              <a:rPr lang="en-US"/>
              <a:pPr fontAlgn="base">
                <a:spcBef>
                  <a:spcPct val="0"/>
                </a:spcBef>
                <a:spcAft>
                  <a:spcPct val="0"/>
                </a:spcAft>
                <a:defRPr/>
              </a:pPr>
              <a:t>52</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29004736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8A312A-84C8-4BEF-870D-91E44B2A7B43}" type="slidenum">
              <a:rPr lang="en-US"/>
              <a:pPr fontAlgn="base">
                <a:spcBef>
                  <a:spcPct val="0"/>
                </a:spcBef>
                <a:spcAft>
                  <a:spcPct val="0"/>
                </a:spcAft>
                <a:defRPr/>
              </a:pPr>
              <a:t>53</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4050094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8A312A-84C8-4BEF-870D-91E44B2A7B43}" type="slidenum">
              <a:rPr lang="en-US"/>
              <a:pPr fontAlgn="base">
                <a:spcBef>
                  <a:spcPct val="0"/>
                </a:spcBef>
                <a:spcAft>
                  <a:spcPct val="0"/>
                </a:spcAft>
                <a:defRPr/>
              </a:pPr>
              <a:t>54</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6887287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8A312A-84C8-4BEF-870D-91E44B2A7B43}" type="slidenum">
              <a:rPr lang="en-US"/>
              <a:pPr fontAlgn="base">
                <a:spcBef>
                  <a:spcPct val="0"/>
                </a:spcBef>
                <a:spcAft>
                  <a:spcPct val="0"/>
                </a:spcAft>
                <a:defRPr/>
              </a:pPr>
              <a:t>55</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6150640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8A312A-84C8-4BEF-870D-91E44B2A7B43}" type="slidenum">
              <a:rPr lang="en-US"/>
              <a:pPr fontAlgn="base">
                <a:spcBef>
                  <a:spcPct val="0"/>
                </a:spcBef>
                <a:spcAft>
                  <a:spcPct val="0"/>
                </a:spcAft>
                <a:defRPr/>
              </a:pPr>
              <a:t>56</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8436716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8A312A-84C8-4BEF-870D-91E44B2A7B43}" type="slidenum">
              <a:rPr lang="en-US"/>
              <a:pPr fontAlgn="base">
                <a:spcBef>
                  <a:spcPct val="0"/>
                </a:spcBef>
                <a:spcAft>
                  <a:spcPct val="0"/>
                </a:spcAft>
                <a:defRPr/>
              </a:pPr>
              <a:t>57</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4129192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8A312A-84C8-4BEF-870D-91E44B2A7B43}" type="slidenum">
              <a:rPr lang="en-US"/>
              <a:pPr fontAlgn="base">
                <a:spcBef>
                  <a:spcPct val="0"/>
                </a:spcBef>
                <a:spcAft>
                  <a:spcPct val="0"/>
                </a:spcAft>
                <a:defRPr/>
              </a:pPr>
              <a:t>58</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22186218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BDF99B-6873-3149-B4D7-9CAB6599440F}" type="slidenum">
              <a:rPr lang="en-US" smtClean="0"/>
              <a:t>59</a:t>
            </a:fld>
            <a:endParaRPr lang="en-US"/>
          </a:p>
        </p:txBody>
      </p:sp>
    </p:spTree>
    <p:extLst>
      <p:ext uri="{BB962C8B-B14F-4D97-AF65-F5344CB8AC3E}">
        <p14:creationId xmlns:p14="http://schemas.microsoft.com/office/powerpoint/2010/main" val="21889109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60</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22114303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8E6D9FF-8AE7-4ACC-9AF1-A51315E9817C}" type="slidenum">
              <a:rPr lang="en-US"/>
              <a:pPr fontAlgn="base">
                <a:spcBef>
                  <a:spcPct val="0"/>
                </a:spcBef>
                <a:spcAft>
                  <a:spcPct val="0"/>
                </a:spcAft>
              </a:pPr>
              <a:t>7</a:t>
            </a:fld>
            <a:endParaRPr lang="en-US" dirty="0"/>
          </a:p>
        </p:txBody>
      </p:sp>
      <p:sp>
        <p:nvSpPr>
          <p:cNvPr id="31746"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3174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42481080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61</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2457694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62</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20044966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63</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5586618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64</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27412826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65</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253006507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66</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8985694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67</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2615091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68</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240836461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69</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08544519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70</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515840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8E6D9FF-8AE7-4ACC-9AF1-A51315E9817C}" type="slidenum">
              <a:rPr lang="en-US"/>
              <a:pPr fontAlgn="base">
                <a:spcBef>
                  <a:spcPct val="0"/>
                </a:spcBef>
                <a:spcAft>
                  <a:spcPct val="0"/>
                </a:spcAft>
              </a:pPr>
              <a:t>8</a:t>
            </a:fld>
            <a:endParaRPr lang="en-US" dirty="0"/>
          </a:p>
        </p:txBody>
      </p:sp>
      <p:sp>
        <p:nvSpPr>
          <p:cNvPr id="31746"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3174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356303392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71</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263547989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72</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4908133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73</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1922691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74</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53394631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75</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26925464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76</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422595147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77</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37927594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78</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421817960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79</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29607669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80</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2684751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8E6D9FF-8AE7-4ACC-9AF1-A51315E9817C}" type="slidenum">
              <a:rPr lang="en-US"/>
              <a:pPr fontAlgn="base">
                <a:spcBef>
                  <a:spcPct val="0"/>
                </a:spcBef>
                <a:spcAft>
                  <a:spcPct val="0"/>
                </a:spcAft>
              </a:pPr>
              <a:t>9</a:t>
            </a:fld>
            <a:endParaRPr lang="en-US" dirty="0"/>
          </a:p>
        </p:txBody>
      </p:sp>
      <p:sp>
        <p:nvSpPr>
          <p:cNvPr id="31746"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3174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350226023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81</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225961074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82</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33159547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83</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54065938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84</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06232667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85</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220646800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86</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251732911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87</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89817248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88</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22524410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89</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04948481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90</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686664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8E6D9FF-8AE7-4ACC-9AF1-A51315E9817C}" type="slidenum">
              <a:rPr lang="en-US"/>
              <a:pPr fontAlgn="base">
                <a:spcBef>
                  <a:spcPct val="0"/>
                </a:spcBef>
                <a:spcAft>
                  <a:spcPct val="0"/>
                </a:spcAft>
              </a:pPr>
              <a:t>10</a:t>
            </a:fld>
            <a:endParaRPr lang="en-US" dirty="0"/>
          </a:p>
        </p:txBody>
      </p:sp>
      <p:sp>
        <p:nvSpPr>
          <p:cNvPr id="31746"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3174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39114539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91</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93606457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92</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4085078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93</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220552254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94</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50770579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95</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87799764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96</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94087150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97</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89562392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98</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89004766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99</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82959878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FA858-756A-47E5-ACCC-231F06DFE370}" type="slidenum">
              <a:rPr lang="en-US"/>
              <a:pPr fontAlgn="base">
                <a:spcBef>
                  <a:spcPct val="0"/>
                </a:spcBef>
                <a:spcAft>
                  <a:spcPct val="0"/>
                </a:spcAft>
                <a:defRPr/>
              </a:pPr>
              <a:t>100</a:t>
            </a:fld>
            <a:endParaRPr lang="en-US"/>
          </a:p>
        </p:txBody>
      </p:sp>
      <p:sp>
        <p:nvSpPr>
          <p:cNvPr id="18434" name="Rectangle 2"/>
          <p:cNvSpPr>
            <a:spLocks noGrp="1" noRot="1" noChangeAspect="1" noChangeArrowheads="1" noTextEdit="1"/>
          </p:cNvSpPr>
          <p:nvPr>
            <p:ph type="sldImg"/>
          </p:nvPr>
        </p:nvSpPr>
        <p:spPr bwMode="auto">
          <a:xfrm>
            <a:off x="1258888" y="720725"/>
            <a:ext cx="4800600" cy="3600450"/>
          </a:xfrm>
          <a:noFill/>
          <a:ln>
            <a:solidFill>
              <a:srgbClr val="000000"/>
            </a:solidFill>
            <a:miter lim="800000"/>
            <a:headEnd/>
            <a:tailEnd/>
          </a:ln>
        </p:spPr>
      </p:sp>
      <p:sp>
        <p:nvSpPr>
          <p:cNvPr id="18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28356230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8A432C8-69A7-458B-9684-2BFA64B31948}" type="datetime2">
              <a:rPr lang="en-US" smtClean="0"/>
              <a:t>Thursday, October 7, 2021</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C057FC-95B6-4D89-AFDA-ABA33EE921E5}" type="datetime2">
              <a:rPr lang="en-US" smtClean="0"/>
              <a:t>Thursday, October 7, 2021</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549AC-EB31-477F-92A9-B1988E232878}" type="datetime2">
              <a:rPr lang="en-US" smtClean="0"/>
              <a:t>Thursday, October 7, 2021</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96A3A3-94A6-4E5B-AF39-173ACA3E61CC}" type="datetime2">
              <a:rPr lang="en-US" smtClean="0"/>
              <a:t>Thursday, October 7, 2021</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933D019-A32C-4EAD-B8E6-DBDA699692FD}" type="datetime2">
              <a:rPr lang="en-US" smtClean="0"/>
              <a:t>Thursday, October 7, 2021</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CEBA98F-560C-4997-81C4-81D4D9187EAB}" type="datetime2">
              <a:rPr lang="en-US" smtClean="0"/>
              <a:t>Thursday, October 7, 2021</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50972B2-CA5C-437D-87D0-8081271A9E4B}" type="datetime2">
              <a:rPr lang="en-US" smtClean="0"/>
              <a:t>Thursday, October 7, 2021</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CD4847-11EF-4466-A8AD-85CDB7B49118}" type="datetime2">
              <a:rPr lang="en-US" smtClean="0"/>
              <a:t>Thursday, October 7, 2021</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t>Thursday, October 7, 2021</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Thursday, October 7, 2021</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Thursday, October 7, 2021</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A80CB818-7379-467D-8E76-EF9D9074A26C}" type="datetime2">
              <a:rPr lang="en-US" smtClean="0"/>
              <a:t>Thursday, October 7, 2021</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2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3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0.xml"/><Relationship Id="rId1" Type="http://schemas.openxmlformats.org/officeDocument/2006/relationships/slideLayout" Target="../slideLayouts/slideLayout6.xml"/><Relationship Id="rId4" Type="http://schemas.openxmlformats.org/officeDocument/2006/relationships/image" Target="../media/image46.jp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32.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3.xml"/><Relationship Id="rId1" Type="http://schemas.openxmlformats.org/officeDocument/2006/relationships/slideLayout" Target="../slideLayouts/slideLayout6.xml"/><Relationship Id="rId4" Type="http://schemas.openxmlformats.org/officeDocument/2006/relationships/image" Target="../media/image49.jpg"/></Relationships>
</file>

<file path=ppt/slides/_rels/slide135.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34.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0.xml"/><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41.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6.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9.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0.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5.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6.xm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7.xml"/><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59.xml"/><Relationship Id="rId1" Type="http://schemas.openxmlformats.org/officeDocument/2006/relationships/slideLayout" Target="../slideLayouts/slideLayout6.xml"/><Relationship Id="rId5" Type="http://schemas.openxmlformats.org/officeDocument/2006/relationships/image" Target="../media/image58.png"/><Relationship Id="rId4" Type="http://schemas.microsoft.com/office/2014/relationships/chartEx" Target="../charts/chartEx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19.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dirty="0"/>
              <a:t>Analytics FOR BUSINESS Intelligence</a:t>
            </a:r>
          </a:p>
        </p:txBody>
      </p:sp>
      <p:sp>
        <p:nvSpPr>
          <p:cNvPr id="3" name="Subtitle 2"/>
          <p:cNvSpPr>
            <a:spLocks noGrp="1"/>
          </p:cNvSpPr>
          <p:nvPr>
            <p:ph type="subTitle" idx="1"/>
          </p:nvPr>
        </p:nvSpPr>
        <p:spPr/>
        <p:txBody>
          <a:bodyPr/>
          <a:lstStyle/>
          <a:p>
            <a:r>
              <a:rPr lang="en-US" dirty="0"/>
              <a:t>Fall 2021</a:t>
            </a:r>
          </a:p>
          <a:p>
            <a:r>
              <a:rPr lang="en-US" dirty="0"/>
              <a:t>Nuria Diaz-Tena</a:t>
            </a:r>
          </a:p>
        </p:txBody>
      </p:sp>
    </p:spTree>
    <p:extLst>
      <p:ext uri="{BB962C8B-B14F-4D97-AF65-F5344CB8AC3E}">
        <p14:creationId xmlns:p14="http://schemas.microsoft.com/office/powerpoint/2010/main" val="647262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Use Statistic when Parameter is Unknown</a:t>
            </a:r>
            <a:br>
              <a:rPr lang="en-US" sz="3600" b="1" dirty="0">
                <a:solidFill>
                  <a:schemeClr val="accent1"/>
                </a:solidFill>
              </a:rPr>
            </a:br>
            <a:endParaRPr lang="en-US" sz="3600" dirty="0"/>
          </a:p>
        </p:txBody>
      </p:sp>
      <mc:AlternateContent xmlns:mc="http://schemas.openxmlformats.org/markup-compatibility/2006" xmlns:a14="http://schemas.microsoft.com/office/drawing/2010/main">
        <mc:Choice Requires="a14">
          <p:sp>
            <p:nvSpPr>
              <p:cNvPr id="8" name="Rectangle 7"/>
              <p:cNvSpPr/>
              <p:nvPr/>
            </p:nvSpPr>
            <p:spPr>
              <a:xfrm>
                <a:off x="301752" y="1097280"/>
                <a:ext cx="8759952" cy="5428024"/>
              </a:xfrm>
              <a:prstGeom prst="rect">
                <a:avLst/>
              </a:prstGeom>
            </p:spPr>
            <p:txBody>
              <a:bodyPr wrap="square">
                <a:spAutoFit/>
              </a:bodyPr>
              <a:lstStyle/>
              <a:p>
                <a:pPr fontAlgn="auto">
                  <a:spcBef>
                    <a:spcPts val="0"/>
                  </a:spcBef>
                  <a:spcAft>
                    <a:spcPts val="0"/>
                  </a:spcAft>
                  <a:defRPr/>
                </a:pPr>
                <a:r>
                  <a:rPr lang="en-US" sz="2800" dirty="0"/>
                  <a:t>Is this the interval we want? Not quite! We don’t know </a:t>
                </a:r>
                <a:r>
                  <a:rPr lang="en-US" sz="2800" i="1" dirty="0"/>
                  <a:t>p</a:t>
                </a:r>
                <a:r>
                  <a:rPr lang="en-US" sz="2800" dirty="0"/>
                  <a:t> to substitute into the standard error formula, so we’ll use the best guess for it, </a:t>
                </a:r>
                <a14:m>
                  <m:oMath xmlns:m="http://schemas.openxmlformats.org/officeDocument/2006/math">
                    <m:acc>
                      <m:accPr>
                        <m:chr m:val="̂"/>
                        <m:ctrlPr>
                          <a:rPr lang="en-US" sz="2800" i="1" smtClean="0">
                            <a:latin typeface="Cambria Math" panose="02040503050406030204" pitchFamily="18" charset="0"/>
                          </a:rPr>
                        </m:ctrlPr>
                      </m:accPr>
                      <m:e>
                        <m:r>
                          <a:rPr lang="en-US" sz="2800" b="0" i="1" smtClean="0">
                            <a:latin typeface="Cambria Math" panose="02040503050406030204" pitchFamily="18" charset="0"/>
                          </a:rPr>
                          <m:t>𝑝</m:t>
                        </m:r>
                      </m:e>
                    </m:acc>
                  </m:oMath>
                </a14:m>
                <a:r>
                  <a:rPr lang="en-US" sz="2800" dirty="0"/>
                  <a:t> instead.</a:t>
                </a:r>
              </a:p>
              <a:p>
                <a:pPr fontAlgn="auto">
                  <a:spcBef>
                    <a:spcPts val="0"/>
                  </a:spcBef>
                  <a:spcAft>
                    <a:spcPts val="0"/>
                  </a:spcAft>
                  <a:defRPr/>
                </a:pPr>
                <a:endParaRPr lang="en-US" sz="2800" dirty="0"/>
              </a:p>
              <a:p>
                <a:pPr fontAlgn="auto">
                  <a:spcBef>
                    <a:spcPts val="0"/>
                  </a:spcBef>
                  <a:spcAft>
                    <a:spcPts val="0"/>
                  </a:spcAft>
                  <a:defRPr/>
                </a:pPr>
                <a:r>
                  <a:rPr lang="en-US" sz="2800" dirty="0"/>
                  <a:t>Choose a simple random sample (SRS) of size </a:t>
                </a:r>
                <a:r>
                  <a:rPr lang="en-US" sz="2800" i="1" dirty="0"/>
                  <a:t>n</a:t>
                </a:r>
                <a:r>
                  <a:rPr lang="en-US" sz="2800" dirty="0"/>
                  <a:t> from a large population that contains an unknown proportion </a:t>
                </a:r>
                <a:r>
                  <a:rPr lang="en-US" sz="2800" i="1" dirty="0"/>
                  <a:t>p</a:t>
                </a:r>
                <a:r>
                  <a:rPr lang="en-US" sz="2800" dirty="0"/>
                  <a:t> of successes. Call the proportion of successes in this sample </a:t>
                </a:r>
                <a14:m>
                  <m:oMath xmlns:m="http://schemas.openxmlformats.org/officeDocument/2006/math">
                    <m:acc>
                      <m:accPr>
                        <m:chr m:val="̂"/>
                        <m:ctrlPr>
                          <a:rPr lang="en-US" sz="2800" i="1" smtClean="0">
                            <a:latin typeface="Cambria Math" panose="02040503050406030204" pitchFamily="18" charset="0"/>
                          </a:rPr>
                        </m:ctrlPr>
                      </m:accPr>
                      <m:e>
                        <m:r>
                          <a:rPr lang="en-US" sz="2800" b="0" i="1" smtClean="0">
                            <a:latin typeface="Cambria Math" panose="02040503050406030204" pitchFamily="18" charset="0"/>
                          </a:rPr>
                          <m:t>𝑝</m:t>
                        </m:r>
                      </m:e>
                    </m:acc>
                  </m:oMath>
                </a14:m>
                <a:r>
                  <a:rPr lang="en-US" sz="2800" dirty="0"/>
                  <a:t>. An approximate </a:t>
                </a:r>
                <a:r>
                  <a:rPr lang="en-US" sz="2800" b="1" dirty="0">
                    <a:solidFill>
                      <a:srgbClr val="8B0000"/>
                    </a:solidFill>
                  </a:rPr>
                  <a:t>95% confidence interval </a:t>
                </a:r>
                <a:r>
                  <a:rPr lang="en-US" sz="2800" dirty="0"/>
                  <a:t>for the parameter </a:t>
                </a:r>
                <a:r>
                  <a:rPr lang="en-US" sz="2800" i="1" dirty="0"/>
                  <a:t>p</a:t>
                </a:r>
                <a:r>
                  <a:rPr lang="en-US" sz="2800" dirty="0"/>
                  <a:t> is</a:t>
                </a:r>
              </a:p>
              <a:p>
                <a:pPr fontAlgn="auto">
                  <a:spcBef>
                    <a:spcPts val="0"/>
                  </a:spcBef>
                  <a:spcAft>
                    <a:spcPts val="0"/>
                  </a:spcAft>
                  <a:defRPr/>
                </a:pPr>
                <a:endParaRPr lang="en-US" sz="1200" dirty="0"/>
              </a:p>
              <a:p>
                <a:pPr fontAlgn="auto">
                  <a:spcBef>
                    <a:spcPts val="0"/>
                  </a:spcBef>
                  <a:spcAft>
                    <a:spcPts val="0"/>
                  </a:spcAft>
                  <a:defRPr/>
                </a:pPr>
                <a14:m>
                  <m:oMathPara xmlns:m="http://schemas.openxmlformats.org/officeDocument/2006/math">
                    <m:oMathParaPr>
                      <m:jc m:val="centerGroup"/>
                    </m:oMathParaPr>
                    <m:oMath xmlns:m="http://schemas.openxmlformats.org/officeDocument/2006/math">
                      <m:acc>
                        <m:accPr>
                          <m:chr m:val="̂"/>
                          <m:ctrlPr>
                            <a:rPr lang="en-US" sz="2800" i="1" smtClean="0">
                              <a:latin typeface="Cambria Math" panose="02040503050406030204" pitchFamily="18" charset="0"/>
                            </a:rPr>
                          </m:ctrlPr>
                        </m:accPr>
                        <m:e>
                          <m:r>
                            <a:rPr lang="en-US" sz="2800" b="0" i="1" smtClean="0">
                              <a:latin typeface="Cambria Math" panose="02040503050406030204" pitchFamily="18" charset="0"/>
                            </a:rPr>
                            <m:t>𝑝</m:t>
                          </m:r>
                        </m:e>
                      </m:acc>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2</m:t>
                      </m:r>
                      <m:rad>
                        <m:radPr>
                          <m:degHide m:val="on"/>
                          <m:ctrlPr>
                            <a:rPr lang="en-US" sz="2800" b="0" i="1" smtClean="0">
                              <a:latin typeface="Cambria Math" panose="02040503050406030204" pitchFamily="18" charset="0"/>
                              <a:ea typeface="Cambria Math" panose="02040503050406030204" pitchFamily="18" charset="0"/>
                            </a:rPr>
                          </m:ctrlPr>
                        </m:radPr>
                        <m:deg/>
                        <m:e>
                          <m:f>
                            <m:fPr>
                              <m:ctrlPr>
                                <a:rPr lang="en-US" sz="2800" b="0" i="1" smtClean="0">
                                  <a:latin typeface="Cambria Math" panose="02040503050406030204" pitchFamily="18" charset="0"/>
                                  <a:ea typeface="Cambria Math" panose="02040503050406030204" pitchFamily="18" charset="0"/>
                                </a:rPr>
                              </m:ctrlPr>
                            </m:fPr>
                            <m:num>
                              <m:acc>
                                <m:accPr>
                                  <m:chr m:val="̂"/>
                                  <m:ctrlPr>
                                    <a:rPr lang="en-US" sz="2800" b="0" i="1" smtClean="0">
                                      <a:latin typeface="Cambria Math" panose="02040503050406030204" pitchFamily="18" charset="0"/>
                                      <a:ea typeface="Cambria Math" panose="02040503050406030204" pitchFamily="18" charset="0"/>
                                    </a:rPr>
                                  </m:ctrlPr>
                                </m:accPr>
                                <m:e>
                                  <m:r>
                                    <a:rPr lang="en-US" sz="2800" b="0" i="1" smtClean="0">
                                      <a:latin typeface="Cambria Math" panose="02040503050406030204" pitchFamily="18" charset="0"/>
                                      <a:ea typeface="Cambria Math" panose="02040503050406030204" pitchFamily="18" charset="0"/>
                                    </a:rPr>
                                    <m:t>𝑝</m:t>
                                  </m:r>
                                </m:e>
                              </m:acc>
                              <m:r>
                                <a:rPr lang="en-US" sz="2800" b="0" i="1" smtClean="0">
                                  <a:latin typeface="Cambria Math" panose="02040503050406030204" pitchFamily="18" charset="0"/>
                                  <a:ea typeface="Cambria Math" panose="02040503050406030204" pitchFamily="18" charset="0"/>
                                </a:rPr>
                                <m:t>(1−</m:t>
                              </m:r>
                              <m:acc>
                                <m:accPr>
                                  <m:chr m:val="̂"/>
                                  <m:ctrlPr>
                                    <a:rPr lang="en-US" sz="2800" b="0" i="1" smtClean="0">
                                      <a:latin typeface="Cambria Math" panose="02040503050406030204" pitchFamily="18" charset="0"/>
                                      <a:ea typeface="Cambria Math" panose="02040503050406030204" pitchFamily="18" charset="0"/>
                                    </a:rPr>
                                  </m:ctrlPr>
                                </m:accPr>
                                <m:e>
                                  <m:r>
                                    <a:rPr lang="en-US" sz="2800" b="0" i="1" smtClean="0">
                                      <a:latin typeface="Cambria Math" panose="02040503050406030204" pitchFamily="18" charset="0"/>
                                      <a:ea typeface="Cambria Math" panose="02040503050406030204" pitchFamily="18" charset="0"/>
                                    </a:rPr>
                                    <m:t>𝑝</m:t>
                                  </m:r>
                                </m:e>
                              </m:acc>
                              <m:r>
                                <a:rPr lang="en-US" sz="2800" b="0" i="1" smtClean="0">
                                  <a:latin typeface="Cambria Math" panose="02040503050406030204" pitchFamily="18" charset="0"/>
                                  <a:ea typeface="Cambria Math" panose="02040503050406030204" pitchFamily="18" charset="0"/>
                                </a:rPr>
                                <m:t>)</m:t>
                              </m:r>
                            </m:num>
                            <m:den>
                              <m:r>
                                <a:rPr lang="en-US" sz="2800" b="0" i="1" smtClean="0">
                                  <a:latin typeface="Cambria Math" panose="02040503050406030204" pitchFamily="18" charset="0"/>
                                  <a:ea typeface="Cambria Math" panose="02040503050406030204" pitchFamily="18" charset="0"/>
                                </a:rPr>
                                <m:t>𝑛</m:t>
                              </m:r>
                            </m:den>
                          </m:f>
                        </m:e>
                      </m:rad>
                    </m:oMath>
                  </m:oMathPara>
                </a14:m>
                <a:endParaRPr lang="en-US" sz="2800" dirty="0"/>
              </a:p>
            </p:txBody>
          </p:sp>
        </mc:Choice>
        <mc:Fallback xmlns="">
          <p:sp>
            <p:nvSpPr>
              <p:cNvPr id="8" name="Rectangle 7"/>
              <p:cNvSpPr>
                <a:spLocks noRot="1" noChangeAspect="1" noMove="1" noResize="1" noEditPoints="1" noAdjustHandles="1" noChangeArrowheads="1" noChangeShapeType="1" noTextEdit="1"/>
              </p:cNvSpPr>
              <p:nvPr/>
            </p:nvSpPr>
            <p:spPr>
              <a:xfrm>
                <a:off x="301752" y="1097280"/>
                <a:ext cx="8759952" cy="5428024"/>
              </a:xfrm>
              <a:prstGeom prst="rect">
                <a:avLst/>
              </a:prstGeom>
              <a:blipFill>
                <a:blip r:embed="rId3"/>
                <a:stretch>
                  <a:fillRect l="-1461" t="-1124" r="-1809"/>
                </a:stretch>
              </a:blipFill>
            </p:spPr>
            <p:txBody>
              <a:bodyPr/>
              <a:lstStyle/>
              <a:p>
                <a:r>
                  <a:rPr lang="en-US">
                    <a:noFill/>
                  </a:rPr>
                  <a:t> </a:t>
                </a:r>
              </a:p>
            </p:txBody>
          </p:sp>
        </mc:Fallback>
      </mc:AlternateContent>
    </p:spTree>
    <p:extLst>
      <p:ext uri="{BB962C8B-B14F-4D97-AF65-F5344CB8AC3E}">
        <p14:creationId xmlns:p14="http://schemas.microsoft.com/office/powerpoint/2010/main" val="49126074"/>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Inference as Decision </a:t>
            </a:r>
            <a:br>
              <a:rPr lang="en-US" sz="3600" b="1" dirty="0">
                <a:solidFill>
                  <a:schemeClr val="accent1"/>
                </a:solidFill>
              </a:rPr>
            </a:br>
            <a:endParaRPr lang="en-US" sz="3600" dirty="0"/>
          </a:p>
        </p:txBody>
      </p:sp>
      <p:pic>
        <p:nvPicPr>
          <p:cNvPr id="4" name="Picture 3" descr="A matrix square shows the possible outcomes of a two-action decision problem. Decision based on sample contains the categories Reject H 0 and Accept H 0, and Truth about the population contains the categories H 0 true and H a true. &#10;The data read as follows.&#10;Top-left corner: Reject H 0 and H 0 true: Type I error. &#10;Top-right corner: Reject H 0 and H a true: Correct decision.&#10;Bottom-left corner: Accept H 0 and H 0 true: Correct decision. &#10;Bottom-right corner: Accept H 0 and H a true: Type II error. &#10;">
            <a:extLst>
              <a:ext uri="{FF2B5EF4-FFF2-40B4-BE49-F238E27FC236}">
                <a16:creationId xmlns:a16="http://schemas.microsoft.com/office/drawing/2014/main" id="{83D95F47-4985-477C-A102-02C7407604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539" y="1752600"/>
            <a:ext cx="8596921" cy="3352800"/>
          </a:xfrm>
          <a:prstGeom prst="rect">
            <a:avLst/>
          </a:prstGeom>
        </p:spPr>
      </p:pic>
    </p:spTree>
    <p:extLst>
      <p:ext uri="{BB962C8B-B14F-4D97-AF65-F5344CB8AC3E}">
        <p14:creationId xmlns:p14="http://schemas.microsoft.com/office/powerpoint/2010/main" val="3169989006"/>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Inference as Decision</a:t>
            </a:r>
            <a:br>
              <a:rPr lang="en-US" sz="3600" b="1" dirty="0">
                <a:solidFill>
                  <a:schemeClr val="accent1"/>
                </a:solidFill>
              </a:rPr>
            </a:br>
            <a:endParaRPr lang="en-US" sz="3600" dirty="0"/>
          </a:p>
        </p:txBody>
      </p:sp>
      <p:sp>
        <p:nvSpPr>
          <p:cNvPr id="8" name="Rectangle 7"/>
          <p:cNvSpPr/>
          <p:nvPr/>
        </p:nvSpPr>
        <p:spPr>
          <a:xfrm>
            <a:off x="301752" y="1280160"/>
            <a:ext cx="8759952" cy="4401205"/>
          </a:xfrm>
          <a:prstGeom prst="rect">
            <a:avLst/>
          </a:prstGeom>
        </p:spPr>
        <p:txBody>
          <a:bodyPr>
            <a:spAutoFit/>
          </a:bodyPr>
          <a:lstStyle/>
          <a:p>
            <a:pPr fontAlgn="auto">
              <a:spcBef>
                <a:spcPts val="0"/>
              </a:spcBef>
              <a:spcAft>
                <a:spcPts val="0"/>
              </a:spcAft>
              <a:defRPr/>
            </a:pPr>
            <a:r>
              <a:rPr lang="en-US" sz="2800" dirty="0"/>
              <a:t>So the significance level </a:t>
            </a:r>
            <a:r>
              <a:rPr lang="el-GR" sz="2800" dirty="0"/>
              <a:t>α</a:t>
            </a:r>
            <a:r>
              <a:rPr lang="en-US" sz="2800" dirty="0"/>
              <a:t> is the probability of a Type I error. </a:t>
            </a:r>
          </a:p>
          <a:p>
            <a:pPr fontAlgn="auto">
              <a:spcBef>
                <a:spcPts val="0"/>
              </a:spcBef>
              <a:spcAft>
                <a:spcPts val="0"/>
              </a:spcAft>
              <a:defRPr/>
            </a:pPr>
            <a:endParaRPr lang="en-US" sz="2800" dirty="0"/>
          </a:p>
          <a:p>
            <a:pPr fontAlgn="auto">
              <a:spcBef>
                <a:spcPts val="0"/>
              </a:spcBef>
              <a:spcAft>
                <a:spcPts val="0"/>
              </a:spcAft>
              <a:defRPr/>
            </a:pPr>
            <a:r>
              <a:rPr lang="en-US" sz="2800" dirty="0"/>
              <a:t>In acceptance sampling, this is the probability that a good truckload will be rejected. </a:t>
            </a:r>
          </a:p>
          <a:p>
            <a:pPr fontAlgn="auto">
              <a:spcBef>
                <a:spcPts val="0"/>
              </a:spcBef>
              <a:spcAft>
                <a:spcPts val="0"/>
              </a:spcAft>
              <a:defRPr/>
            </a:pPr>
            <a:endParaRPr lang="en-US" sz="2800" dirty="0"/>
          </a:p>
          <a:p>
            <a:pPr fontAlgn="auto">
              <a:spcBef>
                <a:spcPts val="0"/>
              </a:spcBef>
              <a:spcAft>
                <a:spcPts val="0"/>
              </a:spcAft>
              <a:defRPr/>
            </a:pPr>
            <a:r>
              <a:rPr lang="en-US" sz="2800" dirty="0"/>
              <a:t>The probability of a Type II error is the probability that a bad truckload will be accepted. </a:t>
            </a:r>
          </a:p>
          <a:p>
            <a:pPr fontAlgn="auto">
              <a:spcBef>
                <a:spcPts val="0"/>
              </a:spcBef>
              <a:spcAft>
                <a:spcPts val="0"/>
              </a:spcAft>
              <a:defRPr/>
            </a:pPr>
            <a:endParaRPr lang="en-US" sz="2800" dirty="0"/>
          </a:p>
          <a:p>
            <a:pPr fontAlgn="auto">
              <a:spcBef>
                <a:spcPts val="0"/>
              </a:spcBef>
              <a:spcAft>
                <a:spcPts val="0"/>
              </a:spcAft>
              <a:defRPr/>
            </a:pPr>
            <a:endParaRPr lang="en-US" sz="2800" b="1" dirty="0"/>
          </a:p>
        </p:txBody>
      </p:sp>
    </p:spTree>
    <p:extLst>
      <p:ext uri="{BB962C8B-B14F-4D97-AF65-F5344CB8AC3E}">
        <p14:creationId xmlns:p14="http://schemas.microsoft.com/office/powerpoint/2010/main" val="287908255"/>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Inference as Decision</a:t>
            </a:r>
            <a:br>
              <a:rPr lang="en-US" sz="3600" b="1" dirty="0">
                <a:solidFill>
                  <a:schemeClr val="accent1"/>
                </a:solidFill>
              </a:rPr>
            </a:br>
            <a:endParaRPr lang="en-US" sz="3600" dirty="0"/>
          </a:p>
        </p:txBody>
      </p:sp>
      <p:sp>
        <p:nvSpPr>
          <p:cNvPr id="8" name="Rectangle 7"/>
          <p:cNvSpPr/>
          <p:nvPr/>
        </p:nvSpPr>
        <p:spPr>
          <a:xfrm>
            <a:off x="301752" y="1645920"/>
            <a:ext cx="8759952" cy="4401205"/>
          </a:xfrm>
          <a:prstGeom prst="rect">
            <a:avLst/>
          </a:prstGeom>
        </p:spPr>
        <p:txBody>
          <a:bodyPr>
            <a:spAutoFit/>
          </a:bodyPr>
          <a:lstStyle/>
          <a:p>
            <a:pPr fontAlgn="auto">
              <a:spcBef>
                <a:spcPts val="0"/>
              </a:spcBef>
              <a:spcAft>
                <a:spcPts val="0"/>
              </a:spcAft>
              <a:defRPr/>
            </a:pPr>
            <a:r>
              <a:rPr lang="en-US" sz="2800" dirty="0"/>
              <a:t>Any decision rule is assessed in terms of the probabilities of the two types of error. </a:t>
            </a:r>
          </a:p>
          <a:p>
            <a:pPr fontAlgn="auto">
              <a:spcBef>
                <a:spcPts val="0"/>
              </a:spcBef>
              <a:spcAft>
                <a:spcPts val="0"/>
              </a:spcAft>
              <a:defRPr/>
            </a:pPr>
            <a:endParaRPr lang="en-US" sz="2800" dirty="0"/>
          </a:p>
          <a:p>
            <a:pPr fontAlgn="auto">
              <a:spcBef>
                <a:spcPts val="0"/>
              </a:spcBef>
              <a:spcAft>
                <a:spcPts val="0"/>
              </a:spcAft>
              <a:defRPr/>
            </a:pPr>
            <a:r>
              <a:rPr lang="en-US" sz="2800" dirty="0"/>
              <a:t>This is in keeping with the idea that statistical inference is based on probability. </a:t>
            </a:r>
          </a:p>
          <a:p>
            <a:pPr fontAlgn="auto">
              <a:spcBef>
                <a:spcPts val="0"/>
              </a:spcBef>
              <a:spcAft>
                <a:spcPts val="0"/>
              </a:spcAft>
              <a:defRPr/>
            </a:pPr>
            <a:endParaRPr lang="en-US" sz="2800" dirty="0"/>
          </a:p>
          <a:p>
            <a:pPr fontAlgn="auto">
              <a:spcBef>
                <a:spcPts val="0"/>
              </a:spcBef>
              <a:spcAft>
                <a:spcPts val="0"/>
              </a:spcAft>
              <a:defRPr/>
            </a:pPr>
            <a:r>
              <a:rPr lang="en-US" sz="2800" dirty="0"/>
              <a:t>We cannot (short of inspecting the whole truckload) guarantee that good lots will never be rejected and bad lots never accepted. </a:t>
            </a:r>
          </a:p>
          <a:p>
            <a:pPr fontAlgn="auto">
              <a:spcBef>
                <a:spcPts val="0"/>
              </a:spcBef>
              <a:spcAft>
                <a:spcPts val="0"/>
              </a:spcAft>
              <a:defRPr/>
            </a:pPr>
            <a:endParaRPr lang="en-US" sz="2800" dirty="0"/>
          </a:p>
        </p:txBody>
      </p:sp>
    </p:spTree>
    <p:extLst>
      <p:ext uri="{BB962C8B-B14F-4D97-AF65-F5344CB8AC3E}">
        <p14:creationId xmlns:p14="http://schemas.microsoft.com/office/powerpoint/2010/main" val="3337226920"/>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Inference as Decision </a:t>
            </a:r>
            <a:br>
              <a:rPr lang="en-US" sz="3600" b="1" dirty="0">
                <a:solidFill>
                  <a:schemeClr val="accent1"/>
                </a:solidFill>
              </a:rPr>
            </a:br>
            <a:endParaRPr lang="en-US" sz="3600" dirty="0"/>
          </a:p>
        </p:txBody>
      </p:sp>
      <p:sp>
        <p:nvSpPr>
          <p:cNvPr id="8" name="Rectangle 7"/>
          <p:cNvSpPr/>
          <p:nvPr/>
        </p:nvSpPr>
        <p:spPr>
          <a:xfrm>
            <a:off x="301752" y="1463040"/>
            <a:ext cx="8759952" cy="4401205"/>
          </a:xfrm>
          <a:prstGeom prst="rect">
            <a:avLst/>
          </a:prstGeom>
        </p:spPr>
        <p:txBody>
          <a:bodyPr>
            <a:spAutoFit/>
          </a:bodyPr>
          <a:lstStyle/>
          <a:p>
            <a:pPr fontAlgn="auto">
              <a:spcBef>
                <a:spcPts val="0"/>
              </a:spcBef>
              <a:spcAft>
                <a:spcPts val="0"/>
              </a:spcAft>
              <a:defRPr/>
            </a:pPr>
            <a:r>
              <a:rPr lang="en-US" sz="2800" dirty="0"/>
              <a:t>But by random sampling and the laws of probability, we can say what are the probabilities of both kinds of errors. </a:t>
            </a:r>
          </a:p>
          <a:p>
            <a:pPr fontAlgn="auto">
              <a:spcBef>
                <a:spcPts val="0"/>
              </a:spcBef>
              <a:spcAft>
                <a:spcPts val="0"/>
              </a:spcAft>
              <a:defRPr/>
            </a:pPr>
            <a:endParaRPr lang="en-US" sz="2800" dirty="0"/>
          </a:p>
          <a:p>
            <a:pPr fontAlgn="auto">
              <a:spcBef>
                <a:spcPts val="0"/>
              </a:spcBef>
              <a:spcAft>
                <a:spcPts val="0"/>
              </a:spcAft>
              <a:defRPr/>
            </a:pPr>
            <a:r>
              <a:rPr lang="en-US" sz="2800" dirty="0"/>
              <a:t>Because we can find out the monetary cost of accepting bad truckloads and rejecting good ones, we can determine how much loss the producer and consumer each will suffer in the long run from wrong decisions.</a:t>
            </a:r>
            <a:endParaRPr lang="en-US" sz="2800" b="1" dirty="0"/>
          </a:p>
          <a:p>
            <a:pPr fontAlgn="auto">
              <a:spcBef>
                <a:spcPts val="0"/>
              </a:spcBef>
              <a:spcAft>
                <a:spcPts val="0"/>
              </a:spcAft>
              <a:defRPr/>
            </a:pPr>
            <a:endParaRPr lang="en-US" sz="2800" dirty="0"/>
          </a:p>
        </p:txBody>
      </p:sp>
    </p:spTree>
    <p:extLst>
      <p:ext uri="{BB962C8B-B14F-4D97-AF65-F5344CB8AC3E}">
        <p14:creationId xmlns:p14="http://schemas.microsoft.com/office/powerpoint/2010/main" val="927560999"/>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Inference as Decision </a:t>
            </a:r>
            <a:br>
              <a:rPr lang="en-US" sz="3600" b="1" dirty="0">
                <a:solidFill>
                  <a:schemeClr val="accent1"/>
                </a:solidFill>
              </a:rPr>
            </a:br>
            <a:endParaRPr lang="en-US" sz="3600" dirty="0"/>
          </a:p>
        </p:txBody>
      </p:sp>
      <p:sp>
        <p:nvSpPr>
          <p:cNvPr id="8" name="Rectangle 7"/>
          <p:cNvSpPr/>
          <p:nvPr/>
        </p:nvSpPr>
        <p:spPr>
          <a:xfrm>
            <a:off x="301752" y="1097280"/>
            <a:ext cx="8759952" cy="5293757"/>
          </a:xfrm>
          <a:prstGeom prst="rect">
            <a:avLst/>
          </a:prstGeom>
        </p:spPr>
        <p:txBody>
          <a:bodyPr>
            <a:spAutoFit/>
          </a:bodyPr>
          <a:lstStyle/>
          <a:p>
            <a:pPr fontAlgn="auto">
              <a:spcBef>
                <a:spcPts val="0"/>
              </a:spcBef>
              <a:spcAft>
                <a:spcPts val="0"/>
              </a:spcAft>
              <a:defRPr/>
            </a:pPr>
            <a:r>
              <a:rPr lang="en-US" sz="2600" dirty="0"/>
              <a:t>Advocates of decision theory argue that the kind of “economic” thinking natural in acceptance sampling applies to all inference problems. </a:t>
            </a:r>
          </a:p>
          <a:p>
            <a:pPr fontAlgn="auto">
              <a:spcBef>
                <a:spcPts val="0"/>
              </a:spcBef>
              <a:spcAft>
                <a:spcPts val="0"/>
              </a:spcAft>
              <a:defRPr/>
            </a:pPr>
            <a:endParaRPr lang="en-US" sz="2600" dirty="0"/>
          </a:p>
          <a:p>
            <a:pPr fontAlgn="auto">
              <a:spcBef>
                <a:spcPts val="0"/>
              </a:spcBef>
              <a:spcAft>
                <a:spcPts val="0"/>
              </a:spcAft>
              <a:defRPr/>
            </a:pPr>
            <a:r>
              <a:rPr lang="en-US" sz="2600" dirty="0"/>
              <a:t>Even a scientific researcher decides whether to announce results, or to do another experiment, or to give up research as unproductive. </a:t>
            </a:r>
          </a:p>
          <a:p>
            <a:pPr fontAlgn="auto">
              <a:spcBef>
                <a:spcPts val="0"/>
              </a:spcBef>
              <a:spcAft>
                <a:spcPts val="0"/>
              </a:spcAft>
              <a:defRPr/>
            </a:pPr>
            <a:endParaRPr lang="en-US" sz="2600" dirty="0"/>
          </a:p>
          <a:p>
            <a:pPr fontAlgn="auto">
              <a:spcBef>
                <a:spcPts val="0"/>
              </a:spcBef>
              <a:spcAft>
                <a:spcPts val="0"/>
              </a:spcAft>
              <a:defRPr/>
            </a:pPr>
            <a:r>
              <a:rPr lang="en-US" sz="2600" dirty="0"/>
              <a:t>Wrong decisions carry costs, though these costs are not always measured in dollars. </a:t>
            </a:r>
          </a:p>
          <a:p>
            <a:pPr fontAlgn="auto">
              <a:spcBef>
                <a:spcPts val="0"/>
              </a:spcBef>
              <a:spcAft>
                <a:spcPts val="0"/>
              </a:spcAft>
              <a:defRPr/>
            </a:pPr>
            <a:endParaRPr lang="en-US" sz="2600" dirty="0"/>
          </a:p>
          <a:p>
            <a:pPr fontAlgn="auto">
              <a:spcBef>
                <a:spcPts val="0"/>
              </a:spcBef>
              <a:spcAft>
                <a:spcPts val="0"/>
              </a:spcAft>
              <a:defRPr/>
            </a:pPr>
            <a:r>
              <a:rPr lang="en-US" sz="2600" dirty="0"/>
              <a:t>A scientist suffers by announcing a false effect, and also by failing to detect a true effect. </a:t>
            </a:r>
          </a:p>
        </p:txBody>
      </p:sp>
    </p:spTree>
    <p:extLst>
      <p:ext uri="{BB962C8B-B14F-4D97-AF65-F5344CB8AC3E}">
        <p14:creationId xmlns:p14="http://schemas.microsoft.com/office/powerpoint/2010/main" val="2791035731"/>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Inference as Decision </a:t>
            </a:r>
            <a:br>
              <a:rPr lang="en-US" sz="3600" b="1" dirty="0">
                <a:solidFill>
                  <a:schemeClr val="accent1"/>
                </a:solidFill>
              </a:rPr>
            </a:br>
            <a:endParaRPr lang="en-US" sz="3600" dirty="0"/>
          </a:p>
        </p:txBody>
      </p:sp>
      <p:sp>
        <p:nvSpPr>
          <p:cNvPr id="8" name="Rectangle 7"/>
          <p:cNvSpPr/>
          <p:nvPr/>
        </p:nvSpPr>
        <p:spPr>
          <a:xfrm>
            <a:off x="301752" y="1463040"/>
            <a:ext cx="8759952" cy="4401205"/>
          </a:xfrm>
          <a:prstGeom prst="rect">
            <a:avLst/>
          </a:prstGeom>
        </p:spPr>
        <p:txBody>
          <a:bodyPr>
            <a:spAutoFit/>
          </a:bodyPr>
          <a:lstStyle/>
          <a:p>
            <a:pPr fontAlgn="auto">
              <a:spcBef>
                <a:spcPts val="0"/>
              </a:spcBef>
              <a:spcAft>
                <a:spcPts val="0"/>
              </a:spcAft>
              <a:defRPr/>
            </a:pPr>
            <a:r>
              <a:rPr lang="en-US" sz="2800" dirty="0"/>
              <a:t>Decision theorists maintain that the scientist should try to give numerical weights (called utilities) to the consequences of the two types of wrong decision. </a:t>
            </a:r>
          </a:p>
          <a:p>
            <a:pPr fontAlgn="auto">
              <a:spcBef>
                <a:spcPts val="0"/>
              </a:spcBef>
              <a:spcAft>
                <a:spcPts val="0"/>
              </a:spcAft>
              <a:defRPr/>
            </a:pPr>
            <a:endParaRPr lang="en-US" sz="2800" dirty="0"/>
          </a:p>
          <a:p>
            <a:pPr fontAlgn="auto">
              <a:spcBef>
                <a:spcPts val="0"/>
              </a:spcBef>
              <a:spcAft>
                <a:spcPts val="0"/>
              </a:spcAft>
              <a:defRPr/>
            </a:pPr>
            <a:r>
              <a:rPr lang="en-US" sz="2800" dirty="0"/>
              <a:t>Then, the scientist can choose a decision rule with the error probabilities that reflect how serious the two kinds of error are. </a:t>
            </a:r>
          </a:p>
          <a:p>
            <a:pPr fontAlgn="auto">
              <a:spcBef>
                <a:spcPts val="0"/>
              </a:spcBef>
              <a:spcAft>
                <a:spcPts val="0"/>
              </a:spcAft>
              <a:defRPr/>
            </a:pPr>
            <a:endParaRPr lang="en-US" sz="2800" dirty="0"/>
          </a:p>
          <a:p>
            <a:pPr fontAlgn="auto">
              <a:spcBef>
                <a:spcPts val="0"/>
              </a:spcBef>
              <a:spcAft>
                <a:spcPts val="0"/>
              </a:spcAft>
              <a:defRPr/>
            </a:pPr>
            <a:r>
              <a:rPr lang="en-US" sz="2800" dirty="0"/>
              <a:t>This argument has won favor where utilities are easily expressed in money. </a:t>
            </a:r>
          </a:p>
        </p:txBody>
      </p:sp>
    </p:spTree>
    <p:extLst>
      <p:ext uri="{BB962C8B-B14F-4D97-AF65-F5344CB8AC3E}">
        <p14:creationId xmlns:p14="http://schemas.microsoft.com/office/powerpoint/2010/main" val="2667758707"/>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Inference as Decision </a:t>
            </a:r>
            <a:br>
              <a:rPr lang="en-US" sz="3600" b="1" dirty="0">
                <a:solidFill>
                  <a:schemeClr val="accent1"/>
                </a:solidFill>
              </a:rPr>
            </a:br>
            <a:endParaRPr lang="en-US" sz="3600" dirty="0"/>
          </a:p>
        </p:txBody>
      </p:sp>
      <p:sp>
        <p:nvSpPr>
          <p:cNvPr id="8" name="Rectangle 7"/>
          <p:cNvSpPr/>
          <p:nvPr/>
        </p:nvSpPr>
        <p:spPr>
          <a:xfrm>
            <a:off x="301752" y="1828800"/>
            <a:ext cx="8759952" cy="2246769"/>
          </a:xfrm>
          <a:prstGeom prst="rect">
            <a:avLst/>
          </a:prstGeom>
        </p:spPr>
        <p:txBody>
          <a:bodyPr>
            <a:spAutoFit/>
          </a:bodyPr>
          <a:lstStyle/>
          <a:p>
            <a:pPr fontAlgn="auto">
              <a:spcBef>
                <a:spcPts val="0"/>
              </a:spcBef>
              <a:spcAft>
                <a:spcPts val="0"/>
              </a:spcAft>
              <a:defRPr/>
            </a:pPr>
            <a:r>
              <a:rPr lang="en-US" sz="2800" dirty="0"/>
              <a:t>Decision theory is widely used by business in making capital investment decisions, for example. </a:t>
            </a:r>
          </a:p>
          <a:p>
            <a:pPr fontAlgn="auto">
              <a:spcBef>
                <a:spcPts val="0"/>
              </a:spcBef>
              <a:spcAft>
                <a:spcPts val="0"/>
              </a:spcAft>
              <a:defRPr/>
            </a:pPr>
            <a:endParaRPr lang="en-US" sz="2800" dirty="0"/>
          </a:p>
          <a:p>
            <a:pPr fontAlgn="auto">
              <a:spcBef>
                <a:spcPts val="0"/>
              </a:spcBef>
              <a:spcAft>
                <a:spcPts val="0"/>
              </a:spcAft>
              <a:defRPr/>
            </a:pPr>
            <a:r>
              <a:rPr lang="en-US" sz="2800" dirty="0"/>
              <a:t>But scientific researchers have been reluctant to take this approach to statistical inference.</a:t>
            </a:r>
          </a:p>
        </p:txBody>
      </p:sp>
    </p:spTree>
    <p:extLst>
      <p:ext uri="{BB962C8B-B14F-4D97-AF65-F5344CB8AC3E}">
        <p14:creationId xmlns:p14="http://schemas.microsoft.com/office/powerpoint/2010/main" val="938993742"/>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Inference as Decision </a:t>
            </a:r>
            <a:br>
              <a:rPr lang="en-US" sz="3600" b="1" dirty="0">
                <a:solidFill>
                  <a:schemeClr val="accent1"/>
                </a:solidFill>
              </a:rPr>
            </a:br>
            <a:endParaRPr lang="en-US" sz="3600" dirty="0"/>
          </a:p>
        </p:txBody>
      </p:sp>
      <p:sp>
        <p:nvSpPr>
          <p:cNvPr id="8" name="Rectangle 7"/>
          <p:cNvSpPr/>
          <p:nvPr/>
        </p:nvSpPr>
        <p:spPr>
          <a:xfrm>
            <a:off x="301752" y="1097280"/>
            <a:ext cx="8759952" cy="5262979"/>
          </a:xfrm>
          <a:prstGeom prst="rect">
            <a:avLst/>
          </a:prstGeom>
        </p:spPr>
        <p:txBody>
          <a:bodyPr>
            <a:spAutoFit/>
          </a:bodyPr>
          <a:lstStyle/>
          <a:p>
            <a:pPr fontAlgn="auto">
              <a:spcBef>
                <a:spcPts val="0"/>
              </a:spcBef>
              <a:spcAft>
                <a:spcPts val="0"/>
              </a:spcAft>
              <a:defRPr/>
            </a:pPr>
            <a:r>
              <a:rPr lang="en-US" sz="2800" dirty="0"/>
              <a:t>In summary, in a test of significance, we focus on a single hypothesis (H</a:t>
            </a:r>
            <a:r>
              <a:rPr lang="en-US" sz="2800" baseline="-25000" dirty="0"/>
              <a:t>0</a:t>
            </a:r>
            <a:r>
              <a:rPr lang="en-US" sz="2800" dirty="0"/>
              <a:t>) and single probability (the </a:t>
            </a:r>
            <a:r>
              <a:rPr lang="en-US" sz="2800" i="1" dirty="0"/>
              <a:t>P</a:t>
            </a:r>
            <a:r>
              <a:rPr lang="en-US" sz="2800" dirty="0"/>
              <a:t>-value). </a:t>
            </a:r>
          </a:p>
          <a:p>
            <a:pPr fontAlgn="auto">
              <a:spcBef>
                <a:spcPts val="0"/>
              </a:spcBef>
              <a:spcAft>
                <a:spcPts val="0"/>
              </a:spcAft>
              <a:defRPr/>
            </a:pPr>
            <a:endParaRPr lang="en-US" sz="2800" dirty="0"/>
          </a:p>
          <a:p>
            <a:pPr fontAlgn="auto">
              <a:spcBef>
                <a:spcPts val="0"/>
              </a:spcBef>
              <a:spcAft>
                <a:spcPts val="0"/>
              </a:spcAft>
              <a:defRPr/>
            </a:pPr>
            <a:r>
              <a:rPr lang="en-US" sz="2800" dirty="0"/>
              <a:t>The goal is to measure the strength of the sample evidence against H</a:t>
            </a:r>
            <a:r>
              <a:rPr lang="en-US" sz="2800" baseline="-25000" dirty="0"/>
              <a:t>0</a:t>
            </a:r>
            <a:r>
              <a:rPr lang="en-US" sz="2800" dirty="0"/>
              <a:t>. </a:t>
            </a:r>
          </a:p>
          <a:p>
            <a:pPr fontAlgn="auto">
              <a:spcBef>
                <a:spcPts val="0"/>
              </a:spcBef>
              <a:spcAft>
                <a:spcPts val="0"/>
              </a:spcAft>
              <a:defRPr/>
            </a:pPr>
            <a:endParaRPr lang="en-US" sz="2800" dirty="0"/>
          </a:p>
          <a:p>
            <a:pPr fontAlgn="auto">
              <a:spcBef>
                <a:spcPts val="0"/>
              </a:spcBef>
              <a:spcAft>
                <a:spcPts val="0"/>
              </a:spcAft>
              <a:defRPr/>
            </a:pPr>
            <a:r>
              <a:rPr lang="en-US" sz="2800" dirty="0"/>
              <a:t>If the same inference problem is thought of as a decision problem, we focus on two hypotheses and give a rule for deciding between them based on sample evidence. Therefore, we must focus on two probabilities: the probabilities of the two types of error. </a:t>
            </a:r>
          </a:p>
        </p:txBody>
      </p:sp>
    </p:spTree>
    <p:extLst>
      <p:ext uri="{BB962C8B-B14F-4D97-AF65-F5344CB8AC3E}">
        <p14:creationId xmlns:p14="http://schemas.microsoft.com/office/powerpoint/2010/main" val="1875783236"/>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Inference as Decision </a:t>
            </a:r>
            <a:br>
              <a:rPr lang="en-US" sz="3600" b="1" dirty="0">
                <a:solidFill>
                  <a:schemeClr val="accent1"/>
                </a:solidFill>
              </a:rPr>
            </a:br>
            <a:endParaRPr lang="en-US" sz="3600" dirty="0"/>
          </a:p>
        </p:txBody>
      </p:sp>
      <p:sp>
        <p:nvSpPr>
          <p:cNvPr id="8" name="Rectangle 7"/>
          <p:cNvSpPr/>
          <p:nvPr/>
        </p:nvSpPr>
        <p:spPr>
          <a:xfrm>
            <a:off x="301752" y="1371600"/>
            <a:ext cx="8759952" cy="4832092"/>
          </a:xfrm>
          <a:prstGeom prst="rect">
            <a:avLst/>
          </a:prstGeom>
        </p:spPr>
        <p:txBody>
          <a:bodyPr>
            <a:spAutoFit/>
          </a:bodyPr>
          <a:lstStyle/>
          <a:p>
            <a:pPr fontAlgn="auto">
              <a:spcBef>
                <a:spcPts val="0"/>
              </a:spcBef>
              <a:spcAft>
                <a:spcPts val="0"/>
              </a:spcAft>
              <a:defRPr/>
            </a:pPr>
            <a:r>
              <a:rPr lang="en-US" sz="2800" dirty="0"/>
              <a:t>Such a clear distinction between the two types of thinking is helpful for understanding. </a:t>
            </a:r>
          </a:p>
          <a:p>
            <a:pPr fontAlgn="auto">
              <a:spcBef>
                <a:spcPts val="0"/>
              </a:spcBef>
              <a:spcAft>
                <a:spcPts val="0"/>
              </a:spcAft>
              <a:defRPr/>
            </a:pPr>
            <a:endParaRPr lang="en-US" sz="2800" dirty="0"/>
          </a:p>
          <a:p>
            <a:pPr fontAlgn="auto">
              <a:spcBef>
                <a:spcPts val="0"/>
              </a:spcBef>
              <a:spcAft>
                <a:spcPts val="0"/>
              </a:spcAft>
              <a:defRPr/>
            </a:pPr>
            <a:r>
              <a:rPr lang="en-US" sz="2800" dirty="0"/>
              <a:t>In practice, the two approaches often merge, to the dismay of partisans of one or the other. </a:t>
            </a:r>
          </a:p>
          <a:p>
            <a:pPr fontAlgn="auto">
              <a:spcBef>
                <a:spcPts val="0"/>
              </a:spcBef>
              <a:spcAft>
                <a:spcPts val="0"/>
              </a:spcAft>
              <a:defRPr/>
            </a:pPr>
            <a:endParaRPr lang="en-US" sz="2800" dirty="0"/>
          </a:p>
          <a:p>
            <a:pPr fontAlgn="auto">
              <a:spcBef>
                <a:spcPts val="0"/>
              </a:spcBef>
              <a:spcAft>
                <a:spcPts val="0"/>
              </a:spcAft>
              <a:defRPr/>
            </a:pPr>
            <a:r>
              <a:rPr lang="en-US" sz="2800" dirty="0"/>
              <a:t>We continued to call one of the hypotheses in a decision problem H</a:t>
            </a:r>
            <a:r>
              <a:rPr lang="en-US" sz="2800" baseline="-25000" dirty="0"/>
              <a:t>0</a:t>
            </a:r>
            <a:r>
              <a:rPr lang="en-US" sz="2800" dirty="0"/>
              <a:t>. </a:t>
            </a:r>
          </a:p>
          <a:p>
            <a:pPr fontAlgn="auto">
              <a:spcBef>
                <a:spcPts val="0"/>
              </a:spcBef>
              <a:spcAft>
                <a:spcPts val="0"/>
              </a:spcAft>
              <a:defRPr/>
            </a:pPr>
            <a:endParaRPr lang="en-US" sz="2800" dirty="0"/>
          </a:p>
          <a:p>
            <a:pPr fontAlgn="auto">
              <a:spcBef>
                <a:spcPts val="0"/>
              </a:spcBef>
              <a:spcAft>
                <a:spcPts val="0"/>
              </a:spcAft>
              <a:defRPr/>
            </a:pPr>
            <a:r>
              <a:rPr lang="en-US" sz="2800" dirty="0"/>
              <a:t>In the common practice of testing hypotheses, we mix significance tests and decision rules as follows. </a:t>
            </a:r>
          </a:p>
        </p:txBody>
      </p:sp>
    </p:spTree>
    <p:extLst>
      <p:ext uri="{BB962C8B-B14F-4D97-AF65-F5344CB8AC3E}">
        <p14:creationId xmlns:p14="http://schemas.microsoft.com/office/powerpoint/2010/main" val="2101296718"/>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Inference as Decision </a:t>
            </a:r>
            <a:br>
              <a:rPr lang="en-US" sz="3600" b="1" dirty="0">
                <a:solidFill>
                  <a:schemeClr val="accent1"/>
                </a:solidFill>
              </a:rPr>
            </a:br>
            <a:endParaRPr lang="en-US" sz="3600" b="1" dirty="0"/>
          </a:p>
        </p:txBody>
      </p:sp>
      <p:sp>
        <p:nvSpPr>
          <p:cNvPr id="8" name="Rectangle 7"/>
          <p:cNvSpPr/>
          <p:nvPr/>
        </p:nvSpPr>
        <p:spPr>
          <a:xfrm>
            <a:off x="301752" y="1097280"/>
            <a:ext cx="8759952" cy="5293757"/>
          </a:xfrm>
          <a:prstGeom prst="rect">
            <a:avLst/>
          </a:prstGeom>
        </p:spPr>
        <p:txBody>
          <a:bodyPr>
            <a:spAutoFit/>
          </a:bodyPr>
          <a:lstStyle/>
          <a:p>
            <a:pPr marL="463550" indent="-463550" fontAlgn="auto">
              <a:spcBef>
                <a:spcPts val="0"/>
              </a:spcBef>
              <a:spcAft>
                <a:spcPts val="1200"/>
              </a:spcAft>
              <a:defRPr/>
            </a:pPr>
            <a:r>
              <a:rPr lang="en-US" sz="2800" dirty="0"/>
              <a:t>• 	Choose H</a:t>
            </a:r>
            <a:r>
              <a:rPr lang="en-US" sz="2800" baseline="-25000" dirty="0"/>
              <a:t>0</a:t>
            </a:r>
            <a:r>
              <a:rPr lang="en-US" sz="2800" dirty="0"/>
              <a:t> as in a test of significance. </a:t>
            </a:r>
          </a:p>
          <a:p>
            <a:pPr marL="463550" indent="-463550" fontAlgn="auto">
              <a:spcBef>
                <a:spcPts val="0"/>
              </a:spcBef>
              <a:spcAft>
                <a:spcPts val="1200"/>
              </a:spcAft>
              <a:defRPr/>
            </a:pPr>
            <a:r>
              <a:rPr lang="en-US" sz="2800" dirty="0"/>
              <a:t>• 	Think of the problem as a decision problem, so the probabilities of Type I and Type II errors are relevant. </a:t>
            </a:r>
          </a:p>
          <a:p>
            <a:pPr marL="463550" indent="-463550" fontAlgn="auto">
              <a:spcBef>
                <a:spcPts val="0"/>
              </a:spcBef>
              <a:spcAft>
                <a:spcPts val="1200"/>
              </a:spcAft>
              <a:defRPr/>
            </a:pPr>
            <a:r>
              <a:rPr lang="en-US" sz="2800" dirty="0"/>
              <a:t>• 	Type I errors are usually more serious. So choose an </a:t>
            </a:r>
            <a:r>
              <a:rPr lang="el-GR" sz="2800" dirty="0"/>
              <a:t>α</a:t>
            </a:r>
            <a:r>
              <a:rPr lang="en-US" sz="2800" dirty="0"/>
              <a:t> (significance level), and consider only tests with probability of Type I error no greater than </a:t>
            </a:r>
            <a:r>
              <a:rPr lang="el-GR" sz="2800" dirty="0"/>
              <a:t>α</a:t>
            </a:r>
            <a:r>
              <a:rPr lang="en-US" sz="2800" dirty="0"/>
              <a:t>. </a:t>
            </a:r>
          </a:p>
          <a:p>
            <a:pPr marL="463550" indent="-463550" fontAlgn="auto">
              <a:spcBef>
                <a:spcPts val="0"/>
              </a:spcBef>
              <a:spcAft>
                <a:spcPts val="1200"/>
              </a:spcAft>
              <a:defRPr/>
            </a:pPr>
            <a:r>
              <a:rPr lang="en-US" sz="2800" dirty="0"/>
              <a:t>• 	Among these tests, select one that makes the probability of a Type II error as small as possible. If this probability is too large, you will have to take a larger sample to reduce the chance of an error.</a:t>
            </a:r>
          </a:p>
        </p:txBody>
      </p:sp>
    </p:spTree>
    <p:extLst>
      <p:ext uri="{BB962C8B-B14F-4D97-AF65-F5344CB8AC3E}">
        <p14:creationId xmlns:p14="http://schemas.microsoft.com/office/powerpoint/2010/main" val="157626107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Case Study Fruit and vegetables: What Is the Question? </a:t>
            </a:r>
            <a:endParaRPr lang="en-US" sz="3600" dirty="0"/>
          </a:p>
        </p:txBody>
      </p:sp>
      <p:sp>
        <p:nvSpPr>
          <p:cNvPr id="8" name="Rectangle 7"/>
          <p:cNvSpPr/>
          <p:nvPr/>
        </p:nvSpPr>
        <p:spPr>
          <a:xfrm>
            <a:off x="457200" y="1645920"/>
            <a:ext cx="4754880" cy="4480560"/>
          </a:xfrm>
          <a:prstGeom prst="rect">
            <a:avLst/>
          </a:prstGeom>
        </p:spPr>
        <p:txBody>
          <a:bodyPr wrap="square">
            <a:spAutoFit/>
          </a:bodyPr>
          <a:lstStyle/>
          <a:p>
            <a:pPr fontAlgn="auto">
              <a:spcBef>
                <a:spcPts val="0"/>
              </a:spcBef>
              <a:spcAft>
                <a:spcPts val="0"/>
              </a:spcAft>
              <a:defRPr/>
            </a:pPr>
            <a:r>
              <a:rPr lang="en-US" sz="2600" dirty="0"/>
              <a:t>According to the Centers for Disease Control and Prevention (CDC), adults who engage in less than 30 minutes of moderate physical exercise per day should consume one and a half to two cups of fruits per day and two to three cups of vegetables per day. </a:t>
            </a:r>
            <a:r>
              <a:rPr lang="en-US" sz="2600" b="1" dirty="0"/>
              <a:t>Are adults meeting these recommendations? </a:t>
            </a:r>
            <a:endParaRPr lang="en-US" sz="2600" b="1" dirty="0">
              <a:latin typeface="+mj-lt"/>
            </a:endParaRPr>
          </a:p>
        </p:txBody>
      </p:sp>
      <p:pic>
        <p:nvPicPr>
          <p:cNvPr id="1026" name="Picture 2" descr="Image of adults eating blueberries and other vegetab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4960" y="1554481"/>
            <a:ext cx="3017520" cy="47763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Inference as Decision </a:t>
            </a:r>
            <a:br>
              <a:rPr lang="en-US" sz="3600" b="1" dirty="0">
                <a:solidFill>
                  <a:schemeClr val="accent1"/>
                </a:solidFill>
              </a:rPr>
            </a:br>
            <a:endParaRPr lang="en-US" sz="3600" dirty="0"/>
          </a:p>
        </p:txBody>
      </p:sp>
      <p:sp>
        <p:nvSpPr>
          <p:cNvPr id="8" name="Rectangle 7"/>
          <p:cNvSpPr/>
          <p:nvPr/>
        </p:nvSpPr>
        <p:spPr>
          <a:xfrm>
            <a:off x="301752" y="1371600"/>
            <a:ext cx="8759952" cy="4401205"/>
          </a:xfrm>
          <a:prstGeom prst="rect">
            <a:avLst/>
          </a:prstGeom>
        </p:spPr>
        <p:txBody>
          <a:bodyPr>
            <a:spAutoFit/>
          </a:bodyPr>
          <a:lstStyle/>
          <a:p>
            <a:pPr fontAlgn="auto">
              <a:spcBef>
                <a:spcPts val="0"/>
              </a:spcBef>
              <a:spcAft>
                <a:spcPts val="0"/>
              </a:spcAft>
              <a:defRPr/>
            </a:pPr>
            <a:r>
              <a:rPr lang="en-US" sz="2800" dirty="0"/>
              <a:t>Testing hypotheses may seen to be a hybrid approach. </a:t>
            </a:r>
          </a:p>
          <a:p>
            <a:pPr fontAlgn="auto">
              <a:spcBef>
                <a:spcPts val="0"/>
              </a:spcBef>
              <a:spcAft>
                <a:spcPts val="0"/>
              </a:spcAft>
              <a:defRPr/>
            </a:pPr>
            <a:endParaRPr lang="en-US" sz="2800" dirty="0"/>
          </a:p>
          <a:p>
            <a:pPr fontAlgn="auto">
              <a:spcBef>
                <a:spcPts val="0"/>
              </a:spcBef>
              <a:spcAft>
                <a:spcPts val="0"/>
              </a:spcAft>
              <a:defRPr/>
            </a:pPr>
            <a:r>
              <a:rPr lang="en-US" sz="2800" dirty="0"/>
              <a:t>It was, historically, the effective beginning of decision-oriented ideas in statistics. </a:t>
            </a:r>
          </a:p>
          <a:p>
            <a:pPr fontAlgn="auto">
              <a:spcBef>
                <a:spcPts val="0"/>
              </a:spcBef>
              <a:spcAft>
                <a:spcPts val="0"/>
              </a:spcAft>
              <a:defRPr/>
            </a:pPr>
            <a:endParaRPr lang="en-US" sz="2800" dirty="0"/>
          </a:p>
          <a:p>
            <a:pPr fontAlgn="auto">
              <a:spcBef>
                <a:spcPts val="0"/>
              </a:spcBef>
              <a:spcAft>
                <a:spcPts val="0"/>
              </a:spcAft>
              <a:defRPr/>
            </a:pPr>
            <a:r>
              <a:rPr lang="en-US" sz="2800" dirty="0"/>
              <a:t>Hypothesis testing was developed by </a:t>
            </a:r>
            <a:r>
              <a:rPr lang="en-US" sz="2800" dirty="0" err="1"/>
              <a:t>Jerzey</a:t>
            </a:r>
            <a:r>
              <a:rPr lang="en-US" sz="2800" dirty="0"/>
              <a:t> </a:t>
            </a:r>
            <a:r>
              <a:rPr lang="en-US" sz="2800" dirty="0" err="1"/>
              <a:t>Neyman</a:t>
            </a:r>
            <a:r>
              <a:rPr lang="en-US" sz="2800" dirty="0"/>
              <a:t> and Egon S. Pearson in the years 1928–1938. </a:t>
            </a:r>
          </a:p>
          <a:p>
            <a:pPr fontAlgn="auto">
              <a:spcBef>
                <a:spcPts val="0"/>
              </a:spcBef>
              <a:spcAft>
                <a:spcPts val="0"/>
              </a:spcAft>
              <a:defRPr/>
            </a:pPr>
            <a:endParaRPr lang="en-US" sz="2800" dirty="0"/>
          </a:p>
          <a:p>
            <a:pPr fontAlgn="auto">
              <a:spcBef>
                <a:spcPts val="0"/>
              </a:spcBef>
              <a:spcAft>
                <a:spcPts val="0"/>
              </a:spcAft>
              <a:defRPr/>
            </a:pPr>
            <a:r>
              <a:rPr lang="en-US" sz="2800" dirty="0"/>
              <a:t>The decision theory approach came later (1940s) and grew out of the </a:t>
            </a:r>
            <a:r>
              <a:rPr lang="en-US" sz="2800" dirty="0" err="1"/>
              <a:t>Neyman</a:t>
            </a:r>
            <a:r>
              <a:rPr lang="en-US" sz="2800" dirty="0"/>
              <a:t>-Pearson ideas. </a:t>
            </a:r>
          </a:p>
        </p:txBody>
      </p:sp>
    </p:spTree>
    <p:extLst>
      <p:ext uri="{BB962C8B-B14F-4D97-AF65-F5344CB8AC3E}">
        <p14:creationId xmlns:p14="http://schemas.microsoft.com/office/powerpoint/2010/main" val="4236923603"/>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Inference as Decision </a:t>
            </a:r>
            <a:br>
              <a:rPr lang="en-US" sz="3600" b="1" dirty="0">
                <a:solidFill>
                  <a:schemeClr val="accent1"/>
                </a:solidFill>
              </a:rPr>
            </a:br>
            <a:endParaRPr lang="en-US" sz="3600" dirty="0"/>
          </a:p>
        </p:txBody>
      </p:sp>
      <p:sp>
        <p:nvSpPr>
          <p:cNvPr id="8" name="Rectangle 7"/>
          <p:cNvSpPr/>
          <p:nvPr/>
        </p:nvSpPr>
        <p:spPr>
          <a:xfrm>
            <a:off x="301752" y="1371600"/>
            <a:ext cx="8759952" cy="4862870"/>
          </a:xfrm>
          <a:prstGeom prst="rect">
            <a:avLst/>
          </a:prstGeom>
        </p:spPr>
        <p:txBody>
          <a:bodyPr>
            <a:spAutoFit/>
          </a:bodyPr>
          <a:lstStyle/>
          <a:p>
            <a:pPr fontAlgn="auto">
              <a:spcBef>
                <a:spcPts val="0"/>
              </a:spcBef>
              <a:spcAft>
                <a:spcPts val="1800"/>
              </a:spcAft>
              <a:defRPr/>
            </a:pPr>
            <a:r>
              <a:rPr lang="en-US" sz="2800" dirty="0"/>
              <a:t>Because decision theory in its pure form leaves you with two error probabilities and no simple rule on how to balance them, it has been used less often than tests of significance. </a:t>
            </a:r>
          </a:p>
          <a:p>
            <a:pPr fontAlgn="auto">
              <a:spcBef>
                <a:spcPts val="0"/>
              </a:spcBef>
              <a:spcAft>
                <a:spcPts val="1800"/>
              </a:spcAft>
              <a:defRPr/>
            </a:pPr>
            <a:r>
              <a:rPr lang="en-US" sz="2800" dirty="0"/>
              <a:t>Decision theory ideas have been applied in testing problems mainly by way of the </a:t>
            </a:r>
            <a:r>
              <a:rPr lang="en-US" sz="2800" dirty="0" err="1"/>
              <a:t>Neyman</a:t>
            </a:r>
            <a:r>
              <a:rPr lang="en-US" sz="2800" dirty="0"/>
              <a:t>-Pearson theory. </a:t>
            </a:r>
          </a:p>
          <a:p>
            <a:pPr fontAlgn="auto">
              <a:spcBef>
                <a:spcPts val="0"/>
              </a:spcBef>
              <a:spcAft>
                <a:spcPts val="1800"/>
              </a:spcAft>
              <a:defRPr/>
            </a:pPr>
            <a:r>
              <a:rPr lang="en-US" sz="2800" dirty="0"/>
              <a:t>Fisher, who was exceedingly argumentative, violently attacked the </a:t>
            </a:r>
            <a:r>
              <a:rPr lang="en-US" sz="2800" dirty="0" err="1"/>
              <a:t>Neyman</a:t>
            </a:r>
            <a:r>
              <a:rPr lang="en-US" sz="2800" dirty="0"/>
              <a:t>-Pearson decision-oriented ideas, and the argument still continues.</a:t>
            </a:r>
          </a:p>
        </p:txBody>
      </p:sp>
    </p:spTree>
    <p:extLst>
      <p:ext uri="{BB962C8B-B14F-4D97-AF65-F5344CB8AC3E}">
        <p14:creationId xmlns:p14="http://schemas.microsoft.com/office/powerpoint/2010/main" val="2865961683"/>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Inference as Decision </a:t>
            </a:r>
            <a:br>
              <a:rPr lang="en-US" sz="3600" b="1" dirty="0">
                <a:solidFill>
                  <a:schemeClr val="accent1"/>
                </a:solidFill>
              </a:rPr>
            </a:br>
            <a:endParaRPr lang="en-US" sz="3600" dirty="0"/>
          </a:p>
        </p:txBody>
      </p:sp>
      <p:sp>
        <p:nvSpPr>
          <p:cNvPr id="8" name="Rectangle 7"/>
          <p:cNvSpPr/>
          <p:nvPr/>
        </p:nvSpPr>
        <p:spPr>
          <a:xfrm>
            <a:off x="301752" y="1371600"/>
            <a:ext cx="8759952" cy="3970318"/>
          </a:xfrm>
          <a:prstGeom prst="rect">
            <a:avLst/>
          </a:prstGeom>
        </p:spPr>
        <p:txBody>
          <a:bodyPr>
            <a:spAutoFit/>
          </a:bodyPr>
          <a:lstStyle/>
          <a:p>
            <a:pPr fontAlgn="auto">
              <a:spcBef>
                <a:spcPts val="0"/>
              </a:spcBef>
              <a:spcAft>
                <a:spcPts val="0"/>
              </a:spcAft>
              <a:defRPr/>
            </a:pPr>
            <a:r>
              <a:rPr lang="en-US" sz="2800" dirty="0"/>
              <a:t>The reasoning of statistical inference is subtle, and the principles at issue are complex. </a:t>
            </a:r>
          </a:p>
          <a:p>
            <a:pPr fontAlgn="auto">
              <a:spcBef>
                <a:spcPts val="0"/>
              </a:spcBef>
              <a:spcAft>
                <a:spcPts val="0"/>
              </a:spcAft>
              <a:defRPr/>
            </a:pPr>
            <a:endParaRPr lang="en-US" sz="2800" dirty="0"/>
          </a:p>
          <a:p>
            <a:pPr fontAlgn="auto">
              <a:spcBef>
                <a:spcPts val="0"/>
              </a:spcBef>
              <a:spcAft>
                <a:spcPts val="0"/>
              </a:spcAft>
              <a:defRPr/>
            </a:pPr>
            <a:r>
              <a:rPr lang="en-US" sz="2800" dirty="0"/>
              <a:t>If you feel that you do not fully grasp all of the ideas, you are in excellent company. </a:t>
            </a:r>
          </a:p>
          <a:p>
            <a:pPr fontAlgn="auto">
              <a:spcBef>
                <a:spcPts val="0"/>
              </a:spcBef>
              <a:spcAft>
                <a:spcPts val="0"/>
              </a:spcAft>
              <a:defRPr/>
            </a:pPr>
            <a:endParaRPr lang="en-US" sz="2800" dirty="0"/>
          </a:p>
          <a:p>
            <a:pPr fontAlgn="auto">
              <a:spcBef>
                <a:spcPts val="0"/>
              </a:spcBef>
              <a:spcAft>
                <a:spcPts val="0"/>
              </a:spcAft>
              <a:defRPr/>
            </a:pPr>
            <a:r>
              <a:rPr lang="en-US" sz="2800" dirty="0"/>
              <a:t>Nonetheless, any user of statistics should make a serious effort to grasp the conflicting views on the nature of statistical inference. </a:t>
            </a:r>
          </a:p>
        </p:txBody>
      </p:sp>
    </p:spTree>
    <p:extLst>
      <p:ext uri="{BB962C8B-B14F-4D97-AF65-F5344CB8AC3E}">
        <p14:creationId xmlns:p14="http://schemas.microsoft.com/office/powerpoint/2010/main" val="499785488"/>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Statistics in Summary </a:t>
            </a:r>
            <a:br>
              <a:rPr lang="en-US" sz="3600" b="1" dirty="0">
                <a:solidFill>
                  <a:schemeClr val="accent1"/>
                </a:solidFill>
              </a:rPr>
            </a:br>
            <a:endParaRPr lang="en-US" sz="3600" dirty="0"/>
          </a:p>
        </p:txBody>
      </p:sp>
      <p:sp>
        <p:nvSpPr>
          <p:cNvPr id="8" name="Rectangle 7"/>
          <p:cNvSpPr/>
          <p:nvPr/>
        </p:nvSpPr>
        <p:spPr>
          <a:xfrm>
            <a:off x="301752" y="1371600"/>
            <a:ext cx="8759952" cy="3724096"/>
          </a:xfrm>
          <a:prstGeom prst="rect">
            <a:avLst/>
          </a:prstGeom>
        </p:spPr>
        <p:txBody>
          <a:bodyPr>
            <a:spAutoFit/>
          </a:bodyPr>
          <a:lstStyle/>
          <a:p>
            <a:pPr marL="463550" indent="-463550" fontAlgn="auto">
              <a:spcBef>
                <a:spcPts val="0"/>
              </a:spcBef>
              <a:spcAft>
                <a:spcPts val="1200"/>
              </a:spcAft>
              <a:defRPr/>
            </a:pPr>
            <a:r>
              <a:rPr lang="en-US" sz="2400" dirty="0"/>
              <a:t>• 	Statistical inference is less widely applicable than exploratory analysis of data. Any inference method requires the right setting—in particular, the right design for a random sample or randomized experiment. </a:t>
            </a:r>
          </a:p>
          <a:p>
            <a:pPr marL="463550" indent="-463550" fontAlgn="auto">
              <a:spcBef>
                <a:spcPts val="0"/>
              </a:spcBef>
              <a:spcAft>
                <a:spcPts val="1200"/>
              </a:spcAft>
              <a:defRPr/>
            </a:pPr>
            <a:r>
              <a:rPr lang="en-US" sz="2400" dirty="0"/>
              <a:t>• 	Understanding the meaning of confidence levels and statistical significance helps prevent improper conclusions. </a:t>
            </a:r>
          </a:p>
          <a:p>
            <a:pPr marL="463550" indent="-463550" fontAlgn="auto">
              <a:spcBef>
                <a:spcPts val="0"/>
              </a:spcBef>
              <a:spcAft>
                <a:spcPts val="1200"/>
              </a:spcAft>
              <a:defRPr/>
            </a:pPr>
            <a:r>
              <a:rPr lang="en-US" sz="2400" dirty="0"/>
              <a:t>• 	Increasing the number of observations has a straightforward effect on confidence intervals: the interval gets shorter for the same level of confidence. </a:t>
            </a:r>
          </a:p>
        </p:txBody>
      </p:sp>
    </p:spTree>
    <p:extLst>
      <p:ext uri="{BB962C8B-B14F-4D97-AF65-F5344CB8AC3E}">
        <p14:creationId xmlns:p14="http://schemas.microsoft.com/office/powerpoint/2010/main" val="4013688294"/>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Statistics in Summary </a:t>
            </a:r>
            <a:br>
              <a:rPr lang="en-US" sz="3600" b="1" dirty="0">
                <a:solidFill>
                  <a:schemeClr val="accent1"/>
                </a:solidFill>
              </a:rPr>
            </a:br>
            <a:endParaRPr lang="en-US" sz="3600" dirty="0"/>
          </a:p>
        </p:txBody>
      </p:sp>
      <p:sp>
        <p:nvSpPr>
          <p:cNvPr id="8" name="Rectangle 7"/>
          <p:cNvSpPr/>
          <p:nvPr/>
        </p:nvSpPr>
        <p:spPr>
          <a:xfrm>
            <a:off x="301752" y="1371600"/>
            <a:ext cx="8759952" cy="3416320"/>
          </a:xfrm>
          <a:prstGeom prst="rect">
            <a:avLst/>
          </a:prstGeom>
        </p:spPr>
        <p:txBody>
          <a:bodyPr>
            <a:spAutoFit/>
          </a:bodyPr>
          <a:lstStyle/>
          <a:p>
            <a:pPr marL="463550" indent="-463550" fontAlgn="auto">
              <a:spcBef>
                <a:spcPts val="0"/>
              </a:spcBef>
              <a:spcAft>
                <a:spcPts val="0"/>
              </a:spcAft>
              <a:defRPr/>
            </a:pPr>
            <a:r>
              <a:rPr lang="en-US" sz="2400" dirty="0"/>
              <a:t>• 	Taking more observations usually decreases the </a:t>
            </a:r>
            <a:r>
              <a:rPr lang="en-US" sz="2400" i="1" dirty="0"/>
              <a:t>P</a:t>
            </a:r>
            <a:r>
              <a:rPr lang="en-US" sz="2400" dirty="0"/>
              <a:t>-value of a test when the truth about the population stays the same, making significance tests harder to interpret than confidence intervals.</a:t>
            </a:r>
          </a:p>
          <a:p>
            <a:pPr marL="463550" indent="-463550" fontAlgn="auto">
              <a:spcBef>
                <a:spcPts val="0"/>
              </a:spcBef>
              <a:spcAft>
                <a:spcPts val="0"/>
              </a:spcAft>
              <a:defRPr/>
            </a:pPr>
            <a:endParaRPr lang="en-US" sz="2400" dirty="0"/>
          </a:p>
          <a:p>
            <a:pPr marL="463550" indent="-463550" fontAlgn="auto">
              <a:spcBef>
                <a:spcPts val="0"/>
              </a:spcBef>
              <a:spcAft>
                <a:spcPts val="0"/>
              </a:spcAft>
              <a:defRPr/>
            </a:pPr>
            <a:r>
              <a:rPr lang="en-US" sz="2400" dirty="0"/>
              <a:t>• 	A finding with a small </a:t>
            </a:r>
            <a:r>
              <a:rPr lang="en-US" sz="2400" i="1" dirty="0"/>
              <a:t>P</a:t>
            </a:r>
            <a:r>
              <a:rPr lang="en-US" sz="2400" dirty="0"/>
              <a:t>-value may not be practically interesting if the sample is large, and an important truth about the population may fail to be significant if the sample is small. </a:t>
            </a:r>
          </a:p>
        </p:txBody>
      </p:sp>
    </p:spTree>
    <p:extLst>
      <p:ext uri="{BB962C8B-B14F-4D97-AF65-F5344CB8AC3E}">
        <p14:creationId xmlns:p14="http://schemas.microsoft.com/office/powerpoint/2010/main" val="2034275445"/>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Statistics in Summary </a:t>
            </a:r>
            <a:br>
              <a:rPr lang="en-US" sz="3600" b="1" dirty="0">
                <a:solidFill>
                  <a:schemeClr val="accent1"/>
                </a:solidFill>
              </a:rPr>
            </a:br>
            <a:endParaRPr lang="en-US" sz="3600" dirty="0"/>
          </a:p>
        </p:txBody>
      </p:sp>
      <p:sp>
        <p:nvSpPr>
          <p:cNvPr id="8" name="Rectangle 7"/>
          <p:cNvSpPr/>
          <p:nvPr/>
        </p:nvSpPr>
        <p:spPr>
          <a:xfrm>
            <a:off x="301752" y="1371600"/>
            <a:ext cx="8759952" cy="2308324"/>
          </a:xfrm>
          <a:prstGeom prst="rect">
            <a:avLst/>
          </a:prstGeom>
        </p:spPr>
        <p:txBody>
          <a:bodyPr>
            <a:spAutoFit/>
          </a:bodyPr>
          <a:lstStyle/>
          <a:p>
            <a:pPr marL="463550" indent="-463550" fontAlgn="auto">
              <a:spcBef>
                <a:spcPts val="0"/>
              </a:spcBef>
              <a:spcAft>
                <a:spcPts val="0"/>
              </a:spcAft>
              <a:defRPr/>
            </a:pPr>
            <a:r>
              <a:rPr lang="en-US" sz="2400" dirty="0"/>
              <a:t>• 	If a test of significance is thought of as a decision problem, we focus on two hypotheses, H</a:t>
            </a:r>
            <a:r>
              <a:rPr lang="en-US" sz="2400" baseline="-25000" dirty="0"/>
              <a:t>0</a:t>
            </a:r>
            <a:r>
              <a:rPr lang="en-US" sz="2400" dirty="0"/>
              <a:t> and H</a:t>
            </a:r>
            <a:r>
              <a:rPr lang="en-US" sz="2400" baseline="-25000" dirty="0"/>
              <a:t>a</a:t>
            </a:r>
            <a:r>
              <a:rPr lang="en-US" sz="2400" dirty="0"/>
              <a:t>, and give a decision rule for deciding between them based on sample evidence. We can make two types of errors. If we reject H</a:t>
            </a:r>
            <a:r>
              <a:rPr lang="en-US" sz="2400" baseline="-25000" dirty="0"/>
              <a:t>0</a:t>
            </a:r>
            <a:r>
              <a:rPr lang="en-US" sz="2400" dirty="0"/>
              <a:t> (accept H</a:t>
            </a:r>
            <a:r>
              <a:rPr lang="en-US" sz="2400" baseline="-25000" dirty="0"/>
              <a:t>a</a:t>
            </a:r>
            <a:r>
              <a:rPr lang="en-US" sz="2400" dirty="0"/>
              <a:t>) when, in fact, H</a:t>
            </a:r>
            <a:r>
              <a:rPr lang="en-US" sz="2400" baseline="-25000" dirty="0"/>
              <a:t>0</a:t>
            </a:r>
            <a:r>
              <a:rPr lang="en-US" sz="2400" dirty="0"/>
              <a:t> is true, this is a Type I error. If we accept H</a:t>
            </a:r>
            <a:r>
              <a:rPr lang="en-US" sz="2400" baseline="-25000" dirty="0"/>
              <a:t>0</a:t>
            </a:r>
            <a:r>
              <a:rPr lang="en-US" sz="2400" dirty="0"/>
              <a:t> (reject H</a:t>
            </a:r>
            <a:r>
              <a:rPr lang="en-US" sz="2400" baseline="-25000" dirty="0"/>
              <a:t>a</a:t>
            </a:r>
            <a:r>
              <a:rPr lang="en-US" sz="2400" dirty="0"/>
              <a:t>) when, in fact, H</a:t>
            </a:r>
            <a:r>
              <a:rPr lang="en-US" sz="2400" baseline="-25000" dirty="0"/>
              <a:t>a</a:t>
            </a:r>
            <a:r>
              <a:rPr lang="en-US" sz="2400" dirty="0"/>
              <a:t> is true, this is a Type II error.</a:t>
            </a:r>
          </a:p>
        </p:txBody>
      </p:sp>
    </p:spTree>
    <p:extLst>
      <p:ext uri="{BB962C8B-B14F-4D97-AF65-F5344CB8AC3E}">
        <p14:creationId xmlns:p14="http://schemas.microsoft.com/office/powerpoint/2010/main" val="3851637461"/>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986E-2C2C-4AE4-B6B7-BEC7D5C543E5}"/>
              </a:ext>
            </a:extLst>
          </p:cNvPr>
          <p:cNvSpPr>
            <a:spLocks noGrp="1"/>
          </p:cNvSpPr>
          <p:nvPr>
            <p:ph type="title"/>
          </p:nvPr>
        </p:nvSpPr>
        <p:spPr>
          <a:xfrm>
            <a:off x="647701" y="381330"/>
            <a:ext cx="8223249" cy="1371600"/>
          </a:xfrm>
        </p:spPr>
        <p:txBody>
          <a:bodyPr>
            <a:normAutofit/>
          </a:bodyPr>
          <a:lstStyle/>
          <a:p>
            <a:r>
              <a:rPr lang="en-US" dirty="0">
                <a:latin typeface="Calibri" panose="020F0502020204030204" pitchFamily="34" charset="0"/>
                <a:cs typeface="Calibri" panose="020F0502020204030204" pitchFamily="34" charset="0"/>
              </a:rPr>
              <a:t>To Review:</a:t>
            </a:r>
          </a:p>
        </p:txBody>
      </p:sp>
      <p:sp>
        <p:nvSpPr>
          <p:cNvPr id="3" name="Content Placeholder 2">
            <a:extLst>
              <a:ext uri="{FF2B5EF4-FFF2-40B4-BE49-F238E27FC236}">
                <a16:creationId xmlns:a16="http://schemas.microsoft.com/office/drawing/2014/main" id="{35A08F58-AC2F-4524-A6EF-2C93D17F9F5A}"/>
              </a:ext>
            </a:extLst>
          </p:cNvPr>
          <p:cNvSpPr>
            <a:spLocks noGrp="1"/>
          </p:cNvSpPr>
          <p:nvPr>
            <p:ph idx="1"/>
          </p:nvPr>
        </p:nvSpPr>
        <p:spPr>
          <a:xfrm>
            <a:off x="647701" y="1300570"/>
            <a:ext cx="7543800" cy="5176100"/>
          </a:xfrm>
        </p:spPr>
        <p:txBody>
          <a:bodyPr>
            <a:normAutofit/>
          </a:bodyPr>
          <a:lstStyle/>
          <a:p>
            <a:pPr lvl="1">
              <a:buFont typeface="Wingdings" panose="05000000000000000000" pitchFamily="2" charset="2"/>
              <a:buChar char="Ø"/>
            </a:pPr>
            <a:endParaRPr lang="en-US" sz="1800" dirty="0">
              <a:latin typeface="Calibri" panose="020F0502020204030204" pitchFamily="34" charset="0"/>
              <a:cs typeface="Calibri" panose="020F0502020204030204" pitchFamily="34" charset="0"/>
            </a:endParaRPr>
          </a:p>
          <a:p>
            <a:pPr marL="342900" indent="-342900">
              <a:buAutoNum type="arabicPeriod"/>
            </a:pPr>
            <a:r>
              <a:rPr lang="en-US" sz="2000" b="1" dirty="0">
                <a:latin typeface="Calibri" panose="020F0502020204030204" pitchFamily="34" charset="0"/>
                <a:cs typeface="Calibri" panose="020F0502020204030204" pitchFamily="34" charset="0"/>
              </a:rPr>
              <a:t>Inference</a:t>
            </a:r>
          </a:p>
          <a:p>
            <a:pPr marL="617220" lvl="1" indent="-342900">
              <a:buAutoNum type="arabicPeriod"/>
            </a:pPr>
            <a:r>
              <a:rPr lang="en-US" sz="1600" b="1" dirty="0">
                <a:latin typeface="Calibri" panose="020F0502020204030204" pitchFamily="34" charset="0"/>
                <a:cs typeface="Calibri" panose="020F0502020204030204" pitchFamily="34" charset="0"/>
              </a:rPr>
              <a:t>What is a confidence interval? </a:t>
            </a:r>
          </a:p>
          <a:p>
            <a:pPr marL="617220" lvl="1" indent="-342900">
              <a:buAutoNum type="arabicPeriod"/>
            </a:pPr>
            <a:r>
              <a:rPr lang="en-US" sz="1600" b="1" dirty="0">
                <a:latin typeface="Calibri" panose="020F0502020204030204" pitchFamily="34" charset="0"/>
                <a:cs typeface="Calibri" panose="020F0502020204030204" pitchFamily="34" charset="0"/>
              </a:rPr>
              <a:t>What is a test of significance?</a:t>
            </a:r>
          </a:p>
          <a:p>
            <a:pPr marL="617220" lvl="1" indent="-342900">
              <a:buAutoNum type="arabicPeriod"/>
            </a:pPr>
            <a:r>
              <a:rPr lang="en-US" sz="1600" b="1" dirty="0">
                <a:latin typeface="Calibri" panose="020F0502020204030204" pitchFamily="34" charset="0"/>
                <a:cs typeface="Calibri" panose="020F0502020204030204" pitchFamily="34" charset="0"/>
              </a:rPr>
              <a:t>Use and Abuse of Statistical Inference</a:t>
            </a:r>
          </a:p>
          <a:p>
            <a:pPr marL="617220" lvl="1" indent="-342900">
              <a:buAutoNum type="arabicPeriod"/>
            </a:pPr>
            <a:r>
              <a:rPr lang="en-US" sz="1600" b="1" dirty="0">
                <a:solidFill>
                  <a:schemeClr val="accent6"/>
                </a:solidFill>
                <a:latin typeface="Calibri" panose="020F0502020204030204" pitchFamily="34" charset="0"/>
                <a:cs typeface="Calibri" panose="020F0502020204030204" pitchFamily="34" charset="0"/>
              </a:rPr>
              <a:t>Two-Way Tables and the Chi-Square test</a:t>
            </a:r>
          </a:p>
          <a:p>
            <a:pPr marL="342900" indent="-342900">
              <a:buAutoNum type="arabicPeriod"/>
            </a:pPr>
            <a:r>
              <a:rPr lang="en-US" sz="2000" b="1" dirty="0">
                <a:latin typeface="Calibri" panose="020F0502020204030204" pitchFamily="34" charset="0"/>
                <a:cs typeface="Calibri" panose="020F0502020204030204" pitchFamily="34" charset="0"/>
              </a:rPr>
              <a:t>Homework # 2 Review</a:t>
            </a:r>
          </a:p>
          <a:p>
            <a:pPr marL="617220" lvl="1" indent="-342900">
              <a:buAutoNum type="arabicPeriod"/>
            </a:pPr>
            <a:r>
              <a:rPr lang="en-US" sz="1600" b="1" dirty="0">
                <a:latin typeface="Calibri" panose="020F0502020204030204" pitchFamily="34" charset="0"/>
                <a:cs typeface="Calibri" panose="020F0502020204030204" pitchFamily="34" charset="0"/>
              </a:rPr>
              <a:t>Rachel Chen</a:t>
            </a:r>
          </a:p>
          <a:p>
            <a:pPr marL="617220" lvl="1" indent="-342900">
              <a:buAutoNum type="arabicPeriod"/>
            </a:pPr>
            <a:r>
              <a:rPr lang="en-US" sz="1600" b="1" dirty="0" err="1">
                <a:latin typeface="Calibri" panose="020F0502020204030204" pitchFamily="34" charset="0"/>
                <a:cs typeface="Calibri" panose="020F0502020204030204" pitchFamily="34" charset="0"/>
              </a:rPr>
              <a:t>Gauravkumar</a:t>
            </a:r>
            <a:r>
              <a:rPr lang="en-US" sz="1600" b="1" dirty="0">
                <a:latin typeface="Calibri" panose="020F0502020204030204" pitchFamily="34" charset="0"/>
                <a:cs typeface="Calibri" panose="020F0502020204030204" pitchFamily="34" charset="0"/>
              </a:rPr>
              <a:t> Vishwakarma</a:t>
            </a:r>
          </a:p>
          <a:p>
            <a:pPr marL="617220" lvl="1" indent="-342900">
              <a:buAutoNum type="arabicPeriod"/>
            </a:pPr>
            <a:r>
              <a:rPr lang="en-US" sz="1600" b="1" dirty="0" err="1">
                <a:latin typeface="Calibri" panose="020F0502020204030204" pitchFamily="34" charset="0"/>
                <a:cs typeface="Calibri" panose="020F0502020204030204" pitchFamily="34" charset="0"/>
              </a:rPr>
              <a:t>Niyati</a:t>
            </a:r>
            <a:r>
              <a:rPr lang="en-US" sz="1600" b="1" dirty="0">
                <a:latin typeface="Calibri" panose="020F0502020204030204" pitchFamily="34" charset="0"/>
                <a:cs typeface="Calibri" panose="020F0502020204030204" pitchFamily="34" charset="0"/>
              </a:rPr>
              <a:t> Aggarwal </a:t>
            </a:r>
          </a:p>
          <a:p>
            <a:pPr marL="617220" lvl="1" indent="-342900">
              <a:buAutoNum type="arabicPeriod"/>
            </a:pPr>
            <a:r>
              <a:rPr lang="en-US" sz="1600" b="1" dirty="0" err="1">
                <a:latin typeface="Calibri" panose="020F0502020204030204" pitchFamily="34" charset="0"/>
                <a:cs typeface="Calibri" panose="020F0502020204030204" pitchFamily="34" charset="0"/>
              </a:rPr>
              <a:t>Zida</a:t>
            </a:r>
            <a:r>
              <a:rPr lang="en-US" sz="1600" b="1" dirty="0">
                <a:latin typeface="Calibri" panose="020F0502020204030204" pitchFamily="34" charset="0"/>
                <a:cs typeface="Calibri" panose="020F0502020204030204" pitchFamily="34" charset="0"/>
              </a:rPr>
              <a:t> Wang</a:t>
            </a:r>
          </a:p>
          <a:p>
            <a:pPr marL="342900" indent="-342900">
              <a:buAutoNum type="arabicPeriod"/>
            </a:pPr>
            <a:r>
              <a:rPr lang="en-US" b="1" dirty="0">
                <a:latin typeface="Calibri" panose="020F0502020204030204" pitchFamily="34" charset="0"/>
                <a:cs typeface="Calibri" panose="020F0502020204030204" pitchFamily="34" charset="0"/>
              </a:rPr>
              <a:t>Linear Regression Summary</a:t>
            </a:r>
          </a:p>
          <a:p>
            <a:pPr marL="617220" lvl="1" indent="-342900">
              <a:buAutoNum type="arabicPeriod"/>
            </a:pPr>
            <a:r>
              <a:rPr lang="en-US" sz="1600" b="1" dirty="0" err="1">
                <a:latin typeface="Calibri" panose="020F0502020204030204" pitchFamily="34" charset="0"/>
                <a:cs typeface="Calibri" panose="020F0502020204030204" pitchFamily="34" charset="0"/>
              </a:rPr>
              <a:t>Haoyu</a:t>
            </a:r>
            <a:r>
              <a:rPr lang="en-US" sz="1600" b="1" dirty="0">
                <a:latin typeface="Calibri" panose="020F0502020204030204" pitchFamily="34" charset="0"/>
                <a:cs typeface="Calibri" panose="020F0502020204030204" pitchFamily="34" charset="0"/>
              </a:rPr>
              <a:t> Wang</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1018994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Case Study: Two-Way Tables and the Chi-Square Test* </a:t>
            </a:r>
            <a:endParaRPr lang="en-US" sz="3600" dirty="0"/>
          </a:p>
        </p:txBody>
      </p:sp>
      <p:sp>
        <p:nvSpPr>
          <p:cNvPr id="8" name="Rectangle 7"/>
          <p:cNvSpPr>
            <a:spLocks noChangeArrowheads="1"/>
          </p:cNvSpPr>
          <p:nvPr/>
        </p:nvSpPr>
        <p:spPr bwMode="auto">
          <a:xfrm>
            <a:off x="301752" y="1828800"/>
            <a:ext cx="5105400" cy="4154984"/>
          </a:xfrm>
          <a:prstGeom prst="rect">
            <a:avLst/>
          </a:prstGeom>
          <a:noFill/>
          <a:ln w="9525">
            <a:noFill/>
            <a:miter lim="800000"/>
            <a:headEnd/>
            <a:tailEnd/>
          </a:ln>
        </p:spPr>
        <p:txBody>
          <a:bodyPr wrap="square">
            <a:spAutoFit/>
          </a:bodyPr>
          <a:lstStyle/>
          <a:p>
            <a:r>
              <a:rPr lang="en-US" sz="2400" dirty="0"/>
              <a:t>Purdue is a Big Ten university that emphasizes engineering, scientific, and technical fields. </a:t>
            </a:r>
          </a:p>
          <a:p>
            <a:endParaRPr lang="en-US" sz="2400" dirty="0"/>
          </a:p>
          <a:p>
            <a:r>
              <a:rPr lang="en-US" sz="2400" dirty="0"/>
              <a:t>In the 2013–2014 academic year, Purdue had 1670 professors of all ranks (assistant, associate, and full), of whom 483 were women. That’s just under 29%, or slightly less than 3 out of every 10 professors. </a:t>
            </a:r>
          </a:p>
        </p:txBody>
      </p:sp>
      <p:pic>
        <p:nvPicPr>
          <p:cNvPr id="1026" name="Picture 2" descr="Photo of a teacher standing at the front of the room teaching various studen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3592" y="1737360"/>
            <a:ext cx="2897124" cy="46210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Case Study: Two-Way Tables and the Chi-Square Test* </a:t>
            </a:r>
            <a:endParaRPr lang="en-US" sz="3600" dirty="0"/>
          </a:p>
        </p:txBody>
      </p:sp>
      <p:sp>
        <p:nvSpPr>
          <p:cNvPr id="8" name="Rectangle 7"/>
          <p:cNvSpPr>
            <a:spLocks noChangeArrowheads="1"/>
          </p:cNvSpPr>
          <p:nvPr/>
        </p:nvSpPr>
        <p:spPr bwMode="auto">
          <a:xfrm>
            <a:off x="301752" y="1737360"/>
            <a:ext cx="8759952" cy="4154984"/>
          </a:xfrm>
          <a:prstGeom prst="rect">
            <a:avLst/>
          </a:prstGeom>
          <a:noFill/>
          <a:ln w="9525">
            <a:noFill/>
            <a:miter lim="800000"/>
            <a:headEnd/>
            <a:tailEnd/>
          </a:ln>
        </p:spPr>
        <p:txBody>
          <a:bodyPr wrap="square">
            <a:spAutoFit/>
          </a:bodyPr>
          <a:lstStyle/>
          <a:p>
            <a:r>
              <a:rPr lang="en-US" sz="2400" dirty="0"/>
              <a:t>These numbers don’t tell us much about the fields of expertise of women on the faculty. </a:t>
            </a:r>
          </a:p>
          <a:p>
            <a:endParaRPr lang="en-US" sz="2400" dirty="0"/>
          </a:p>
          <a:p>
            <a:r>
              <a:rPr lang="en-US" sz="2400" dirty="0"/>
              <a:t>We need to look at relationships among several variables, not just at sex alone. </a:t>
            </a:r>
          </a:p>
          <a:p>
            <a:endParaRPr lang="en-US" sz="2400" dirty="0"/>
          </a:p>
          <a:p>
            <a:r>
              <a:rPr lang="en-US" sz="2400" dirty="0"/>
              <a:t>Female faculty members are more common in the humanities than in engineering. </a:t>
            </a:r>
          </a:p>
          <a:p>
            <a:endParaRPr lang="en-US" sz="2400" dirty="0"/>
          </a:p>
          <a:p>
            <a:r>
              <a:rPr lang="en-US" sz="2400" dirty="0"/>
              <a:t>We can also look at the relationship between sex and a variable particularly important to faculty members, academic rank. </a:t>
            </a:r>
          </a:p>
        </p:txBody>
      </p:sp>
    </p:spTree>
    <p:extLst>
      <p:ext uri="{BB962C8B-B14F-4D97-AF65-F5344CB8AC3E}">
        <p14:creationId xmlns:p14="http://schemas.microsoft.com/office/powerpoint/2010/main" val="1585197947"/>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Case Study: Two-Way Tables and the Chi-Square Test* </a:t>
            </a:r>
            <a:endParaRPr lang="en-US" sz="3600" dirty="0"/>
          </a:p>
        </p:txBody>
      </p:sp>
      <p:sp>
        <p:nvSpPr>
          <p:cNvPr id="8" name="Rectangle 7"/>
          <p:cNvSpPr>
            <a:spLocks noChangeArrowheads="1"/>
          </p:cNvSpPr>
          <p:nvPr/>
        </p:nvSpPr>
        <p:spPr bwMode="auto">
          <a:xfrm>
            <a:off x="301752" y="1554480"/>
            <a:ext cx="8759952" cy="2369880"/>
          </a:xfrm>
          <a:prstGeom prst="rect">
            <a:avLst/>
          </a:prstGeom>
          <a:noFill/>
          <a:ln w="9525">
            <a:noFill/>
            <a:miter lim="800000"/>
            <a:headEnd/>
            <a:tailEnd/>
          </a:ln>
        </p:spPr>
        <p:txBody>
          <a:bodyPr wrap="square">
            <a:spAutoFit/>
          </a:bodyPr>
          <a:lstStyle/>
          <a:p>
            <a:r>
              <a:rPr lang="en-US" sz="2000" dirty="0"/>
              <a:t>Universities tend to be run by full professors. </a:t>
            </a:r>
          </a:p>
          <a:p>
            <a:endParaRPr lang="en-US" sz="2000" dirty="0"/>
          </a:p>
          <a:p>
            <a:r>
              <a:rPr lang="en-US" sz="2000" dirty="0"/>
              <a:t>Here is a two-way table that categorizes Purdue’s 1670 faculty members by both sex and academic rank (professors typically start at the rank of assistant, then associate, then full professor):</a:t>
            </a:r>
          </a:p>
          <a:p>
            <a:endParaRPr lang="en-US" sz="2400" dirty="0"/>
          </a:p>
          <a:p>
            <a:pPr>
              <a:buFontTx/>
              <a:buAutoNum type="alphaUcPeriod"/>
            </a:pPr>
            <a:endParaRPr lang="en-US" sz="2400" dirty="0"/>
          </a:p>
        </p:txBody>
      </p:sp>
      <p:pic>
        <p:nvPicPr>
          <p:cNvPr id="2" name="Picture 1" descr="The two-way table categorizes Purdue's 1670 faculty members by both sex and academic rank. It has 4 columns and 5 rows. Column 2, 3 and 4 are labeled &quot;Female,&quot; &quot;Male,&quot; and &quot;Total,&quot; respectively. Row 2, 3, 4 and 5 are labeled &quot;Assistant professors,&quot; &quot;Associate professors,&quot; &quot;Professors,&quot; and &quot;Total,&quot; respectively. There is a total of 337 Assistant professors mentioned in row 2, with 160 Female, and 177 Male members. Similarly, a total of 565 Associate professors mentioned in row 3, with 191 Female, and 374 Male members. A total of 768 Professors mentioned in row 4, with 132 Female, and 636 Male members. The last row shows a total of 1670 faculty members of Purdue, in which 483 are Female members, and 1187 are Male members."/>
          <p:cNvPicPr>
            <a:picLocks noChangeAspect="1"/>
          </p:cNvPicPr>
          <p:nvPr/>
        </p:nvPicPr>
        <p:blipFill>
          <a:blip r:embed="rId3" cstate="print"/>
          <a:stretch>
            <a:fillRect/>
          </a:stretch>
        </p:blipFill>
        <p:spPr>
          <a:xfrm>
            <a:off x="1011337" y="3117986"/>
            <a:ext cx="7121327" cy="2560320"/>
          </a:xfrm>
          <a:prstGeom prst="rect">
            <a:avLst/>
          </a:prstGeom>
        </p:spPr>
      </p:pic>
      <p:sp>
        <p:nvSpPr>
          <p:cNvPr id="5" name="Rectangle 4">
            <a:extLst>
              <a:ext uri="{FF2B5EF4-FFF2-40B4-BE49-F238E27FC236}">
                <a16:creationId xmlns:a16="http://schemas.microsoft.com/office/drawing/2014/main" id="{30FE49E1-B8D9-074F-AE76-2249A3440C5E}"/>
              </a:ext>
            </a:extLst>
          </p:cNvPr>
          <p:cNvSpPr>
            <a:spLocks noChangeArrowheads="1"/>
          </p:cNvSpPr>
          <p:nvPr/>
        </p:nvSpPr>
        <p:spPr bwMode="auto">
          <a:xfrm>
            <a:off x="304800" y="5855556"/>
            <a:ext cx="8759952" cy="400110"/>
          </a:xfrm>
          <a:prstGeom prst="rect">
            <a:avLst/>
          </a:prstGeom>
          <a:noFill/>
          <a:ln w="9525">
            <a:noFill/>
            <a:miter lim="800000"/>
            <a:headEnd/>
            <a:tailEnd/>
          </a:ln>
        </p:spPr>
        <p:txBody>
          <a:bodyPr wrap="square">
            <a:spAutoFit/>
          </a:bodyPr>
          <a:lstStyle/>
          <a:p>
            <a:r>
              <a:rPr lang="en-US" sz="2000" dirty="0"/>
              <a:t>What does this table tell us about the rank of women on the faculty? </a:t>
            </a:r>
          </a:p>
        </p:txBody>
      </p:sp>
    </p:spTree>
    <p:extLst>
      <p:ext uri="{BB962C8B-B14F-4D97-AF65-F5344CB8AC3E}">
        <p14:creationId xmlns:p14="http://schemas.microsoft.com/office/powerpoint/2010/main" val="408961048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752" y="200660"/>
            <a:ext cx="8842248" cy="1143000"/>
          </a:xfrm>
        </p:spPr>
        <p:txBody>
          <a:bodyPr>
            <a:normAutofit/>
          </a:bodyPr>
          <a:lstStyle/>
          <a:p>
            <a:r>
              <a:rPr lang="en-US" sz="3000" b="1" dirty="0">
                <a:solidFill>
                  <a:schemeClr val="accent1"/>
                </a:solidFill>
              </a:rPr>
              <a:t>Case Study Fruit and Vegetables: Sample Design</a:t>
            </a:r>
            <a:endParaRPr lang="en-US" sz="3000" dirty="0"/>
          </a:p>
        </p:txBody>
      </p:sp>
      <p:sp>
        <p:nvSpPr>
          <p:cNvPr id="8" name="Rectangle 7"/>
          <p:cNvSpPr/>
          <p:nvPr/>
        </p:nvSpPr>
        <p:spPr>
          <a:xfrm>
            <a:off x="301752" y="1168400"/>
            <a:ext cx="7572248" cy="5878532"/>
          </a:xfrm>
          <a:prstGeom prst="rect">
            <a:avLst/>
          </a:prstGeom>
        </p:spPr>
        <p:txBody>
          <a:bodyPr wrap="square">
            <a:spAutoFit/>
          </a:bodyPr>
          <a:lstStyle/>
          <a:p>
            <a:pPr fontAlgn="auto">
              <a:spcBef>
                <a:spcPts val="0"/>
              </a:spcBef>
              <a:spcAft>
                <a:spcPts val="0"/>
              </a:spcAft>
              <a:defRPr/>
            </a:pPr>
            <a:r>
              <a:rPr lang="en-US" sz="2000" dirty="0"/>
              <a:t>The Behavioral Risk Factor Surveillance System (BRFSS) is an ongoing, state-based, </a:t>
            </a:r>
            <a:r>
              <a:rPr lang="en-US" sz="2000" b="1" dirty="0"/>
              <a:t>random digit-dialed telephone survey </a:t>
            </a:r>
            <a:r>
              <a:rPr lang="en-US" sz="2000" dirty="0"/>
              <a:t>of adults who are at least 18 years of age. </a:t>
            </a:r>
          </a:p>
          <a:p>
            <a:pPr fontAlgn="auto">
              <a:spcBef>
                <a:spcPts val="0"/>
              </a:spcBef>
              <a:spcAft>
                <a:spcPts val="0"/>
              </a:spcAft>
              <a:defRPr/>
            </a:pPr>
            <a:endParaRPr lang="en-US" sz="1600" dirty="0"/>
          </a:p>
          <a:p>
            <a:pPr fontAlgn="auto">
              <a:spcBef>
                <a:spcPts val="0"/>
              </a:spcBef>
              <a:spcAft>
                <a:spcPts val="0"/>
              </a:spcAft>
              <a:defRPr/>
            </a:pPr>
            <a:r>
              <a:rPr lang="en-US" sz="1600" dirty="0"/>
              <a:t>The BRFSS is the world’s largest ongoing telephone health survey system.</a:t>
            </a:r>
            <a:endParaRPr lang="en-US" sz="2000" dirty="0"/>
          </a:p>
          <a:p>
            <a:pPr fontAlgn="auto">
              <a:spcBef>
                <a:spcPts val="0"/>
              </a:spcBef>
              <a:spcAft>
                <a:spcPts val="0"/>
              </a:spcAft>
              <a:defRPr/>
            </a:pPr>
            <a:endParaRPr lang="en-US" sz="2000" dirty="0"/>
          </a:p>
          <a:p>
            <a:pPr fontAlgn="auto">
              <a:spcBef>
                <a:spcPts val="0"/>
              </a:spcBef>
              <a:spcAft>
                <a:spcPts val="0"/>
              </a:spcAft>
              <a:defRPr/>
            </a:pPr>
            <a:r>
              <a:rPr lang="en-US" sz="2000" dirty="0"/>
              <a:t>Data are gathered monthly from all 50 states, the District of Columbia (DC), Puerto Rico, the U.S. Virgin Islands, and Guam. </a:t>
            </a:r>
          </a:p>
          <a:p>
            <a:pPr fontAlgn="auto">
              <a:spcBef>
                <a:spcPts val="0"/>
              </a:spcBef>
              <a:spcAft>
                <a:spcPts val="0"/>
              </a:spcAft>
              <a:defRPr/>
            </a:pPr>
            <a:r>
              <a:rPr lang="en-US" sz="2000" dirty="0"/>
              <a:t>Survey respondents were asked to think about the previous month and to indicate how many times per day, week, or month they consumed whole fruit, 100% fruit juice, dried beans, dark green vegetables, orange vegetables, and other vegetables. </a:t>
            </a:r>
          </a:p>
          <a:p>
            <a:pPr fontAlgn="auto">
              <a:spcBef>
                <a:spcPts val="0"/>
              </a:spcBef>
              <a:spcAft>
                <a:spcPts val="0"/>
              </a:spcAft>
              <a:defRPr/>
            </a:pPr>
            <a:endParaRPr lang="en-US" sz="2000" dirty="0"/>
          </a:p>
          <a:p>
            <a:pPr fontAlgn="auto">
              <a:spcBef>
                <a:spcPts val="0"/>
              </a:spcBef>
              <a:spcAft>
                <a:spcPts val="0"/>
              </a:spcAft>
              <a:defRPr/>
            </a:pPr>
            <a:r>
              <a:rPr lang="en-US" sz="2000" dirty="0"/>
              <a:t>Although close to 500,000 individuals were originally contacted to be a part of the survey in 2013, 118,193 respondents were excluded from analysis because they either resided in other countries, had missing responses to one or more questions, or had implausible reports of fruit and vegetable consumption. </a:t>
            </a:r>
          </a:p>
          <a:p>
            <a:pPr fontAlgn="auto">
              <a:spcBef>
                <a:spcPts val="0"/>
              </a:spcBef>
              <a:spcAft>
                <a:spcPts val="0"/>
              </a:spcAft>
              <a:defRPr/>
            </a:pPr>
            <a:endParaRPr lang="en-US" sz="2400" dirty="0"/>
          </a:p>
        </p:txBody>
      </p:sp>
      <p:sp>
        <p:nvSpPr>
          <p:cNvPr id="3" name="Rectangle 2">
            <a:extLst>
              <a:ext uri="{FF2B5EF4-FFF2-40B4-BE49-F238E27FC236}">
                <a16:creationId xmlns:a16="http://schemas.microsoft.com/office/drawing/2014/main" id="{0C8D771E-DCF7-9640-B0D6-6F903B19293E}"/>
              </a:ext>
            </a:extLst>
          </p:cNvPr>
          <p:cNvSpPr/>
          <p:nvPr/>
        </p:nvSpPr>
        <p:spPr>
          <a:xfrm>
            <a:off x="7210552" y="1788160"/>
            <a:ext cx="1933448" cy="353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a:t>Type of Survey</a:t>
            </a:r>
          </a:p>
        </p:txBody>
      </p:sp>
      <p:sp>
        <p:nvSpPr>
          <p:cNvPr id="11" name="Rectangle 10">
            <a:extLst>
              <a:ext uri="{FF2B5EF4-FFF2-40B4-BE49-F238E27FC236}">
                <a16:creationId xmlns:a16="http://schemas.microsoft.com/office/drawing/2014/main" id="{693CFE92-D9E0-F842-AEB2-767A75B4AC20}"/>
              </a:ext>
            </a:extLst>
          </p:cNvPr>
          <p:cNvSpPr/>
          <p:nvPr/>
        </p:nvSpPr>
        <p:spPr>
          <a:xfrm>
            <a:off x="7223252" y="2575560"/>
            <a:ext cx="1933448" cy="353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a:t>Frequency</a:t>
            </a:r>
          </a:p>
        </p:txBody>
      </p:sp>
      <p:sp>
        <p:nvSpPr>
          <p:cNvPr id="12" name="Rectangle 11">
            <a:extLst>
              <a:ext uri="{FF2B5EF4-FFF2-40B4-BE49-F238E27FC236}">
                <a16:creationId xmlns:a16="http://schemas.microsoft.com/office/drawing/2014/main" id="{DEA205D7-34F4-B34D-B95A-BF24B16AA4A4}"/>
              </a:ext>
            </a:extLst>
          </p:cNvPr>
          <p:cNvSpPr/>
          <p:nvPr/>
        </p:nvSpPr>
        <p:spPr>
          <a:xfrm>
            <a:off x="7251700" y="2943225"/>
            <a:ext cx="1933448" cy="353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a:t>Geography</a:t>
            </a:r>
          </a:p>
        </p:txBody>
      </p:sp>
      <p:sp>
        <p:nvSpPr>
          <p:cNvPr id="13" name="Rectangle 12">
            <a:extLst>
              <a:ext uri="{FF2B5EF4-FFF2-40B4-BE49-F238E27FC236}">
                <a16:creationId xmlns:a16="http://schemas.microsoft.com/office/drawing/2014/main" id="{E9D63339-8D20-5448-81DB-92411E15AFBD}"/>
              </a:ext>
            </a:extLst>
          </p:cNvPr>
          <p:cNvSpPr/>
          <p:nvPr/>
        </p:nvSpPr>
        <p:spPr>
          <a:xfrm>
            <a:off x="7251700" y="3552190"/>
            <a:ext cx="1933448" cy="353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a:t>Data collected</a:t>
            </a:r>
          </a:p>
        </p:txBody>
      </p:sp>
      <p:sp>
        <p:nvSpPr>
          <p:cNvPr id="14" name="Rectangle 13">
            <a:extLst>
              <a:ext uri="{FF2B5EF4-FFF2-40B4-BE49-F238E27FC236}">
                <a16:creationId xmlns:a16="http://schemas.microsoft.com/office/drawing/2014/main" id="{A08FC8C4-87AC-1F43-AC96-7AC80B108E48}"/>
              </a:ext>
            </a:extLst>
          </p:cNvPr>
          <p:cNvSpPr/>
          <p:nvPr/>
        </p:nvSpPr>
        <p:spPr>
          <a:xfrm>
            <a:off x="7251700" y="4723765"/>
            <a:ext cx="1933448" cy="353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a:t>Sample Size</a:t>
            </a:r>
          </a:p>
        </p:txBody>
      </p:sp>
      <p:sp>
        <p:nvSpPr>
          <p:cNvPr id="15" name="Rectangle 14">
            <a:extLst>
              <a:ext uri="{FF2B5EF4-FFF2-40B4-BE49-F238E27FC236}">
                <a16:creationId xmlns:a16="http://schemas.microsoft.com/office/drawing/2014/main" id="{8919ECEE-D51F-0F42-B33B-B72CB8DB4572}"/>
              </a:ext>
            </a:extLst>
          </p:cNvPr>
          <p:cNvSpPr/>
          <p:nvPr/>
        </p:nvSpPr>
        <p:spPr>
          <a:xfrm>
            <a:off x="7251700" y="5342890"/>
            <a:ext cx="1933448" cy="353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a:t>Ineligible  subjects</a:t>
            </a:r>
          </a:p>
        </p:txBody>
      </p:sp>
      <p:sp>
        <p:nvSpPr>
          <p:cNvPr id="16" name="Rectangle 15">
            <a:extLst>
              <a:ext uri="{FF2B5EF4-FFF2-40B4-BE49-F238E27FC236}">
                <a16:creationId xmlns:a16="http://schemas.microsoft.com/office/drawing/2014/main" id="{5BAD848B-D4AE-1F40-B4BD-442EF7A1D326}"/>
              </a:ext>
            </a:extLst>
          </p:cNvPr>
          <p:cNvSpPr/>
          <p:nvPr/>
        </p:nvSpPr>
        <p:spPr>
          <a:xfrm>
            <a:off x="7251700" y="5664200"/>
            <a:ext cx="1933448" cy="353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a:t>Nonresponse</a:t>
            </a:r>
          </a:p>
        </p:txBody>
      </p:sp>
      <p:sp>
        <p:nvSpPr>
          <p:cNvPr id="17" name="Rectangle 16">
            <a:extLst>
              <a:ext uri="{FF2B5EF4-FFF2-40B4-BE49-F238E27FC236}">
                <a16:creationId xmlns:a16="http://schemas.microsoft.com/office/drawing/2014/main" id="{EA340A9C-D9C6-FA49-841A-5DCAF2855953}"/>
              </a:ext>
            </a:extLst>
          </p:cNvPr>
          <p:cNvSpPr/>
          <p:nvPr/>
        </p:nvSpPr>
        <p:spPr>
          <a:xfrm>
            <a:off x="7251700" y="6304280"/>
            <a:ext cx="1933448" cy="353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a:t>Response Error</a:t>
            </a:r>
          </a:p>
        </p:txBody>
      </p:sp>
    </p:spTree>
    <p:extLst>
      <p:ext uri="{BB962C8B-B14F-4D97-AF65-F5344CB8AC3E}">
        <p14:creationId xmlns:p14="http://schemas.microsoft.com/office/powerpoint/2010/main" val="1295242745"/>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Two-Way Tables </a:t>
            </a:r>
            <a:br>
              <a:rPr lang="en-US" sz="3600" b="1" dirty="0">
                <a:solidFill>
                  <a:schemeClr val="accent1"/>
                </a:solidFill>
              </a:rPr>
            </a:br>
            <a:endParaRPr lang="en-US" sz="3600" dirty="0"/>
          </a:p>
        </p:txBody>
      </p:sp>
      <p:sp>
        <p:nvSpPr>
          <p:cNvPr id="8" name="Rectangle 7"/>
          <p:cNvSpPr>
            <a:spLocks noChangeArrowheads="1"/>
          </p:cNvSpPr>
          <p:nvPr/>
        </p:nvSpPr>
        <p:spPr bwMode="auto">
          <a:xfrm>
            <a:off x="301752" y="1019385"/>
            <a:ext cx="8759952" cy="3323987"/>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pPr>
            <a:r>
              <a:rPr lang="en-US" sz="1500" dirty="0"/>
              <a:t>One measurement of student success is the percent completing a bachelor’s degree within 6 years. </a:t>
            </a:r>
          </a:p>
          <a:p>
            <a:pPr marL="342900" indent="-342900">
              <a:buFont typeface="Arial" panose="020B0604020202020204" pitchFamily="34" charset="0"/>
              <a:buChar char="•"/>
            </a:pPr>
            <a:r>
              <a:rPr lang="en-US" sz="1500" dirty="0"/>
              <a:t>The following </a:t>
            </a:r>
            <a:r>
              <a:rPr lang="en-US" sz="1500" b="1" dirty="0"/>
              <a:t>two-way table</a:t>
            </a:r>
            <a:r>
              <a:rPr lang="en-US" sz="1500" dirty="0"/>
              <a:t> is representative of the percents of students completing a bachelor’s degree within 6 years by race/ethnicity.</a:t>
            </a:r>
          </a:p>
          <a:p>
            <a:pPr marL="342900" indent="-342900">
              <a:buFont typeface="Arial" panose="020B0604020202020204" pitchFamily="34" charset="0"/>
              <a:buChar char="•"/>
            </a:pPr>
            <a:r>
              <a:rPr lang="en-US" sz="1500" dirty="0"/>
              <a:t>Graduation status (completing a bachelor’s degree within 6 years or not) and race of students are both </a:t>
            </a:r>
            <a:r>
              <a:rPr lang="en-US" sz="1500" i="1" dirty="0"/>
              <a:t>categorical variables</a:t>
            </a:r>
            <a:r>
              <a:rPr lang="en-US" sz="1500" dirty="0"/>
              <a:t>. </a:t>
            </a:r>
          </a:p>
          <a:p>
            <a:pPr marL="342900" indent="-342900">
              <a:buFont typeface="Arial" panose="020B0604020202020204" pitchFamily="34" charset="0"/>
              <a:buChar char="•"/>
            </a:pPr>
            <a:r>
              <a:rPr lang="en-US" sz="1500" dirty="0"/>
              <a:t>Use a two-way table to display the relationship between two categorical variables. </a:t>
            </a:r>
          </a:p>
          <a:p>
            <a:pPr marL="342900" indent="-342900">
              <a:buFont typeface="Arial" panose="020B0604020202020204" pitchFamily="34" charset="0"/>
              <a:buChar char="•"/>
            </a:pPr>
            <a:r>
              <a:rPr lang="en-US" sz="1500" dirty="0"/>
              <a:t>Graduation status is the </a:t>
            </a:r>
            <a:r>
              <a:rPr lang="en-US" sz="1500" b="1" dirty="0"/>
              <a:t>row variable </a:t>
            </a:r>
            <a:r>
              <a:rPr lang="en-US" sz="1500" dirty="0"/>
              <a:t>because each row in the table describes one of the possible admission decisions for a student. </a:t>
            </a:r>
          </a:p>
          <a:p>
            <a:pPr marL="342900" indent="-342900">
              <a:buFont typeface="Arial" panose="020B0604020202020204" pitchFamily="34" charset="0"/>
              <a:buChar char="•"/>
            </a:pPr>
            <a:r>
              <a:rPr lang="en-US" sz="1500" dirty="0"/>
              <a:t>Race is the </a:t>
            </a:r>
            <a:r>
              <a:rPr lang="en-US" sz="1500" b="1" dirty="0"/>
              <a:t>column variable </a:t>
            </a:r>
            <a:r>
              <a:rPr lang="en-US" sz="1500" dirty="0"/>
              <a:t>because each column describes one of the racial/ethnic groups. </a:t>
            </a:r>
          </a:p>
          <a:p>
            <a:pPr marL="342900" indent="-342900">
              <a:buFont typeface="Arial" panose="020B0604020202020204" pitchFamily="34" charset="0"/>
              <a:buChar char="•"/>
            </a:pPr>
            <a:r>
              <a:rPr lang="en-US" sz="1500" dirty="0"/>
              <a:t>The “Total” column at the right of the table contains the totals for graduation status for all students (for all racial/ethnic groups combined). </a:t>
            </a:r>
          </a:p>
          <a:p>
            <a:pPr marL="342900" indent="-342900">
              <a:buFont typeface="Arial" panose="020B0604020202020204" pitchFamily="34" charset="0"/>
              <a:buChar char="•"/>
            </a:pPr>
            <a:r>
              <a:rPr lang="en-US" sz="1500" dirty="0"/>
              <a:t>The “Total” row at the bottom of the table gives the distribution of race for students (with both categories of graduation status combined). </a:t>
            </a:r>
          </a:p>
        </p:txBody>
      </p:sp>
      <p:graphicFrame>
        <p:nvGraphicFramePr>
          <p:cNvPr id="2" name="Table 1"/>
          <p:cNvGraphicFramePr>
            <a:graphicFrameLocks noGrp="1"/>
          </p:cNvGraphicFramePr>
          <p:nvPr>
            <p:extLst>
              <p:ext uri="{D42A27DB-BD31-4B8C-83A1-F6EECF244321}">
                <p14:modId xmlns:p14="http://schemas.microsoft.com/office/powerpoint/2010/main" val="3286766176"/>
              </p:ext>
            </p:extLst>
          </p:nvPr>
        </p:nvGraphicFramePr>
        <p:xfrm>
          <a:off x="566929" y="4498552"/>
          <a:ext cx="8229598" cy="2204720"/>
        </p:xfrm>
        <a:graphic>
          <a:graphicData uri="http://schemas.openxmlformats.org/drawingml/2006/table">
            <a:tbl>
              <a:tblPr firstRow="1" bandRow="1">
                <a:tableStyleId>{5C22544A-7EE6-4342-B048-85BDC9FD1C3A}</a:tableStyleId>
              </a:tblPr>
              <a:tblGrid>
                <a:gridCol w="1264332">
                  <a:extLst>
                    <a:ext uri="{9D8B030D-6E8A-4147-A177-3AD203B41FA5}">
                      <a16:colId xmlns:a16="http://schemas.microsoft.com/office/drawing/2014/main" val="20000"/>
                    </a:ext>
                  </a:extLst>
                </a:gridCol>
                <a:gridCol w="995038">
                  <a:extLst>
                    <a:ext uri="{9D8B030D-6E8A-4147-A177-3AD203B41FA5}">
                      <a16:colId xmlns:a16="http://schemas.microsoft.com/office/drawing/2014/main" val="20001"/>
                    </a:ext>
                  </a:extLst>
                </a:gridCol>
                <a:gridCol w="995038">
                  <a:extLst>
                    <a:ext uri="{9D8B030D-6E8A-4147-A177-3AD203B41FA5}">
                      <a16:colId xmlns:a16="http://schemas.microsoft.com/office/drawing/2014/main" val="20002"/>
                    </a:ext>
                  </a:extLst>
                </a:gridCol>
                <a:gridCol w="995038">
                  <a:extLst>
                    <a:ext uri="{9D8B030D-6E8A-4147-A177-3AD203B41FA5}">
                      <a16:colId xmlns:a16="http://schemas.microsoft.com/office/drawing/2014/main" val="20003"/>
                    </a:ext>
                  </a:extLst>
                </a:gridCol>
                <a:gridCol w="995038">
                  <a:extLst>
                    <a:ext uri="{9D8B030D-6E8A-4147-A177-3AD203B41FA5}">
                      <a16:colId xmlns:a16="http://schemas.microsoft.com/office/drawing/2014/main" val="20004"/>
                    </a:ext>
                  </a:extLst>
                </a:gridCol>
                <a:gridCol w="995038">
                  <a:extLst>
                    <a:ext uri="{9D8B030D-6E8A-4147-A177-3AD203B41FA5}">
                      <a16:colId xmlns:a16="http://schemas.microsoft.com/office/drawing/2014/main" val="20005"/>
                    </a:ext>
                  </a:extLst>
                </a:gridCol>
                <a:gridCol w="995038">
                  <a:extLst>
                    <a:ext uri="{9D8B030D-6E8A-4147-A177-3AD203B41FA5}">
                      <a16:colId xmlns:a16="http://schemas.microsoft.com/office/drawing/2014/main" val="20006"/>
                    </a:ext>
                  </a:extLst>
                </a:gridCol>
                <a:gridCol w="995038">
                  <a:extLst>
                    <a:ext uri="{9D8B030D-6E8A-4147-A177-3AD203B41FA5}">
                      <a16:colId xmlns:a16="http://schemas.microsoft.com/office/drawing/2014/main" val="20007"/>
                    </a:ext>
                  </a:extLst>
                </a:gridCol>
              </a:tblGrid>
              <a:tr h="370840">
                <a:tc>
                  <a:txBody>
                    <a:bodyPr/>
                    <a:lstStyle/>
                    <a:p>
                      <a:r>
                        <a:rPr lang="en-US" sz="1400" dirty="0"/>
                        <a:t>Race/</a:t>
                      </a:r>
                    </a:p>
                    <a:p>
                      <a:r>
                        <a:rPr lang="en-US" sz="1400" dirty="0"/>
                        <a:t>ethnicity</a:t>
                      </a:r>
                    </a:p>
                  </a:txBody>
                  <a:tcPr anchor="ctr"/>
                </a:tc>
                <a:tc>
                  <a:txBody>
                    <a:bodyPr/>
                    <a:lstStyle/>
                    <a:p>
                      <a:pPr algn="ctr"/>
                      <a:r>
                        <a:rPr lang="en-US" sz="1400" dirty="0"/>
                        <a:t>White</a:t>
                      </a:r>
                    </a:p>
                  </a:txBody>
                  <a:tcPr anchor="ctr"/>
                </a:tc>
                <a:tc>
                  <a:txBody>
                    <a:bodyPr/>
                    <a:lstStyle/>
                    <a:p>
                      <a:pPr algn="ctr"/>
                      <a:r>
                        <a:rPr lang="en-US" sz="1400" dirty="0"/>
                        <a:t>Black</a:t>
                      </a:r>
                    </a:p>
                  </a:txBody>
                  <a:tcPr anchor="ctr"/>
                </a:tc>
                <a:tc>
                  <a:txBody>
                    <a:bodyPr/>
                    <a:lstStyle/>
                    <a:p>
                      <a:pPr algn="ctr"/>
                      <a:r>
                        <a:rPr lang="en-US" sz="1400" dirty="0"/>
                        <a:t>Hispanic</a:t>
                      </a:r>
                    </a:p>
                  </a:txBody>
                  <a:tcPr anchor="ctr"/>
                </a:tc>
                <a:tc>
                  <a:txBody>
                    <a:bodyPr/>
                    <a:lstStyle/>
                    <a:p>
                      <a:pPr algn="ctr"/>
                      <a:r>
                        <a:rPr lang="en-US" sz="1400" dirty="0"/>
                        <a:t>Asian</a:t>
                      </a:r>
                    </a:p>
                  </a:txBody>
                  <a:tcPr anchor="ctr"/>
                </a:tc>
                <a:tc>
                  <a:txBody>
                    <a:bodyPr/>
                    <a:lstStyle/>
                    <a:p>
                      <a:pPr algn="ctr"/>
                      <a:r>
                        <a:rPr lang="en-US" sz="1400" dirty="0"/>
                        <a:t>American</a:t>
                      </a:r>
                      <a:r>
                        <a:rPr lang="en-US" sz="1400" baseline="0" dirty="0"/>
                        <a:t> Indian/</a:t>
                      </a:r>
                    </a:p>
                    <a:p>
                      <a:pPr algn="ctr"/>
                      <a:r>
                        <a:rPr lang="en-US" sz="1400" baseline="0" dirty="0"/>
                        <a:t>Alaska Native</a:t>
                      </a:r>
                      <a:endParaRPr lang="en-US" sz="1400" dirty="0"/>
                    </a:p>
                  </a:txBody>
                  <a:tcPr anchor="ctr"/>
                </a:tc>
                <a:tc>
                  <a:txBody>
                    <a:bodyPr/>
                    <a:lstStyle/>
                    <a:p>
                      <a:pPr algn="ctr"/>
                      <a:r>
                        <a:rPr lang="en-US" sz="1400" dirty="0"/>
                        <a:t>Two or more races</a:t>
                      </a:r>
                    </a:p>
                  </a:txBody>
                  <a:tcPr anchor="ctr"/>
                </a:tc>
                <a:tc>
                  <a:txBody>
                    <a:bodyPr/>
                    <a:lstStyle/>
                    <a:p>
                      <a:pPr algn="ctr"/>
                      <a:r>
                        <a:rPr lang="en-US" sz="1400" dirty="0"/>
                        <a:t>Total</a:t>
                      </a:r>
                    </a:p>
                  </a:txBody>
                  <a:tcPr anchor="ctr"/>
                </a:tc>
                <a:extLst>
                  <a:ext uri="{0D108BD9-81ED-4DB2-BD59-A6C34878D82A}">
                    <a16:rowId xmlns:a16="http://schemas.microsoft.com/office/drawing/2014/main" val="10000"/>
                  </a:ext>
                </a:extLst>
              </a:tr>
              <a:tr h="370840">
                <a:tc>
                  <a:txBody>
                    <a:bodyPr/>
                    <a:lstStyle/>
                    <a:p>
                      <a:r>
                        <a:rPr lang="en-US" sz="1400" dirty="0"/>
                        <a:t>Graduated</a:t>
                      </a:r>
                    </a:p>
                  </a:txBody>
                  <a:tcPr anchor="ctr"/>
                </a:tc>
                <a:tc>
                  <a:txBody>
                    <a:bodyPr/>
                    <a:lstStyle/>
                    <a:p>
                      <a:pPr algn="ctr"/>
                      <a:r>
                        <a:rPr lang="en-US" sz="1400" dirty="0"/>
                        <a:t>6,963</a:t>
                      </a:r>
                    </a:p>
                  </a:txBody>
                  <a:tcPr anchor="ctr"/>
                </a:tc>
                <a:tc>
                  <a:txBody>
                    <a:bodyPr/>
                    <a:lstStyle/>
                    <a:p>
                      <a:pPr algn="ctr"/>
                      <a:r>
                        <a:rPr lang="en-US" sz="1400" dirty="0"/>
                        <a:t>1,063</a:t>
                      </a:r>
                    </a:p>
                  </a:txBody>
                  <a:tcPr anchor="ctr"/>
                </a:tc>
                <a:tc>
                  <a:txBody>
                    <a:bodyPr/>
                    <a:lstStyle/>
                    <a:p>
                      <a:pPr algn="ctr"/>
                      <a:r>
                        <a:rPr lang="en-US" sz="1400" dirty="0"/>
                        <a:t>1,388</a:t>
                      </a:r>
                    </a:p>
                  </a:txBody>
                  <a:tcPr anchor="ctr"/>
                </a:tc>
                <a:tc>
                  <a:txBody>
                    <a:bodyPr/>
                    <a:lstStyle/>
                    <a:p>
                      <a:pPr algn="ctr"/>
                      <a:r>
                        <a:rPr lang="en-US" sz="1400" dirty="0"/>
                        <a:t>792</a:t>
                      </a:r>
                    </a:p>
                  </a:txBody>
                  <a:tcPr anchor="ctr"/>
                </a:tc>
                <a:tc>
                  <a:txBody>
                    <a:bodyPr/>
                    <a:lstStyle/>
                    <a:p>
                      <a:pPr algn="ctr"/>
                      <a:r>
                        <a:rPr lang="en-US" sz="1400" dirty="0"/>
                        <a:t>69</a:t>
                      </a:r>
                    </a:p>
                  </a:txBody>
                  <a:tcPr anchor="ctr"/>
                </a:tc>
                <a:tc>
                  <a:txBody>
                    <a:bodyPr/>
                    <a:lstStyle/>
                    <a:p>
                      <a:pPr algn="ctr"/>
                      <a:r>
                        <a:rPr lang="en-US" sz="1400" dirty="0"/>
                        <a:t>175</a:t>
                      </a:r>
                    </a:p>
                  </a:txBody>
                  <a:tcPr anchor="ctr"/>
                </a:tc>
                <a:tc>
                  <a:txBody>
                    <a:bodyPr/>
                    <a:lstStyle/>
                    <a:p>
                      <a:pPr algn="ctr"/>
                      <a:r>
                        <a:rPr lang="en-US" sz="1400" dirty="0"/>
                        <a:t>10,450</a:t>
                      </a:r>
                    </a:p>
                  </a:txBody>
                  <a:tcPr anchor="ctr"/>
                </a:tc>
                <a:extLst>
                  <a:ext uri="{0D108BD9-81ED-4DB2-BD59-A6C34878D82A}">
                    <a16:rowId xmlns:a16="http://schemas.microsoft.com/office/drawing/2014/main" val="10001"/>
                  </a:ext>
                </a:extLst>
              </a:tr>
              <a:tr h="370840">
                <a:tc>
                  <a:txBody>
                    <a:bodyPr/>
                    <a:lstStyle/>
                    <a:p>
                      <a:r>
                        <a:rPr lang="en-US" sz="1400" dirty="0"/>
                        <a:t>Did not graduate</a:t>
                      </a:r>
                    </a:p>
                  </a:txBody>
                  <a:tcPr anchor="ctr"/>
                </a:tc>
                <a:tc>
                  <a:txBody>
                    <a:bodyPr/>
                    <a:lstStyle/>
                    <a:p>
                      <a:pPr algn="ctr"/>
                      <a:r>
                        <a:rPr lang="en-US" sz="1400" dirty="0"/>
                        <a:t>3,933</a:t>
                      </a:r>
                    </a:p>
                  </a:txBody>
                  <a:tcPr anchor="ctr"/>
                </a:tc>
                <a:tc>
                  <a:txBody>
                    <a:bodyPr/>
                    <a:lstStyle/>
                    <a:p>
                      <a:pPr algn="ctr"/>
                      <a:r>
                        <a:rPr lang="en-US" sz="1400" dirty="0"/>
                        <a:t>1,614</a:t>
                      </a:r>
                    </a:p>
                  </a:txBody>
                  <a:tcPr anchor="ctr"/>
                </a:tc>
                <a:tc>
                  <a:txBody>
                    <a:bodyPr/>
                    <a:lstStyle/>
                    <a:p>
                      <a:pPr algn="ctr"/>
                      <a:r>
                        <a:rPr lang="en-US" sz="1400" dirty="0"/>
                        <a:t>1,163</a:t>
                      </a:r>
                    </a:p>
                  </a:txBody>
                  <a:tcPr anchor="ctr"/>
                </a:tc>
                <a:tc>
                  <a:txBody>
                    <a:bodyPr/>
                    <a:lstStyle/>
                    <a:p>
                      <a:pPr algn="ctr"/>
                      <a:r>
                        <a:rPr lang="en-US" sz="1400" dirty="0"/>
                        <a:t>295</a:t>
                      </a:r>
                    </a:p>
                  </a:txBody>
                  <a:tcPr anchor="ctr"/>
                </a:tc>
                <a:tc>
                  <a:txBody>
                    <a:bodyPr/>
                    <a:lstStyle/>
                    <a:p>
                      <a:pPr algn="ctr"/>
                      <a:r>
                        <a:rPr lang="en-US" sz="1400" dirty="0"/>
                        <a:t>110</a:t>
                      </a:r>
                    </a:p>
                  </a:txBody>
                  <a:tcPr anchor="ctr"/>
                </a:tc>
                <a:tc>
                  <a:txBody>
                    <a:bodyPr/>
                    <a:lstStyle/>
                    <a:p>
                      <a:pPr algn="ctr"/>
                      <a:r>
                        <a:rPr lang="en-US" sz="1400" dirty="0"/>
                        <a:t>119</a:t>
                      </a:r>
                    </a:p>
                  </a:txBody>
                  <a:tcPr anchor="ctr"/>
                </a:tc>
                <a:tc>
                  <a:txBody>
                    <a:bodyPr/>
                    <a:lstStyle/>
                    <a:p>
                      <a:pPr algn="ctr"/>
                      <a:r>
                        <a:rPr lang="en-US" sz="1400" dirty="0"/>
                        <a:t>7,234</a:t>
                      </a:r>
                    </a:p>
                  </a:txBody>
                  <a:tcPr anchor="ctr"/>
                </a:tc>
                <a:extLst>
                  <a:ext uri="{0D108BD9-81ED-4DB2-BD59-A6C34878D82A}">
                    <a16:rowId xmlns:a16="http://schemas.microsoft.com/office/drawing/2014/main" val="10002"/>
                  </a:ext>
                </a:extLst>
              </a:tr>
              <a:tr h="370840">
                <a:tc>
                  <a:txBody>
                    <a:bodyPr/>
                    <a:lstStyle/>
                    <a:p>
                      <a:r>
                        <a:rPr lang="en-US" sz="1400" dirty="0"/>
                        <a:t>Total</a:t>
                      </a:r>
                    </a:p>
                  </a:txBody>
                  <a:tcPr anchor="ctr"/>
                </a:tc>
                <a:tc>
                  <a:txBody>
                    <a:bodyPr/>
                    <a:lstStyle/>
                    <a:p>
                      <a:pPr algn="ctr"/>
                      <a:r>
                        <a:rPr lang="en-US" sz="1400" dirty="0"/>
                        <a:t>10,896</a:t>
                      </a:r>
                    </a:p>
                  </a:txBody>
                  <a:tcPr anchor="ctr"/>
                </a:tc>
                <a:tc>
                  <a:txBody>
                    <a:bodyPr/>
                    <a:lstStyle/>
                    <a:p>
                      <a:pPr algn="ctr"/>
                      <a:r>
                        <a:rPr lang="en-US" sz="1400" dirty="0"/>
                        <a:t>2,667</a:t>
                      </a:r>
                    </a:p>
                  </a:txBody>
                  <a:tcPr anchor="ctr"/>
                </a:tc>
                <a:tc>
                  <a:txBody>
                    <a:bodyPr/>
                    <a:lstStyle/>
                    <a:p>
                      <a:pPr algn="ctr"/>
                      <a:r>
                        <a:rPr lang="en-US" sz="1400" dirty="0"/>
                        <a:t>2,551</a:t>
                      </a:r>
                    </a:p>
                  </a:txBody>
                  <a:tcPr anchor="ctr"/>
                </a:tc>
                <a:tc>
                  <a:txBody>
                    <a:bodyPr/>
                    <a:lstStyle/>
                    <a:p>
                      <a:pPr algn="ctr"/>
                      <a:r>
                        <a:rPr lang="en-US" sz="1400" dirty="0"/>
                        <a:t>1,087</a:t>
                      </a:r>
                    </a:p>
                  </a:txBody>
                  <a:tcPr anchor="ctr"/>
                </a:tc>
                <a:tc>
                  <a:txBody>
                    <a:bodyPr/>
                    <a:lstStyle/>
                    <a:p>
                      <a:pPr algn="ctr"/>
                      <a:r>
                        <a:rPr lang="en-US" sz="1400" dirty="0"/>
                        <a:t>179</a:t>
                      </a:r>
                    </a:p>
                  </a:txBody>
                  <a:tcPr anchor="ctr"/>
                </a:tc>
                <a:tc>
                  <a:txBody>
                    <a:bodyPr/>
                    <a:lstStyle/>
                    <a:p>
                      <a:pPr algn="ctr"/>
                      <a:r>
                        <a:rPr lang="en-US" sz="1400" dirty="0"/>
                        <a:t>294</a:t>
                      </a:r>
                    </a:p>
                  </a:txBody>
                  <a:tcPr anchor="ctr"/>
                </a:tc>
                <a:tc>
                  <a:txBody>
                    <a:bodyPr/>
                    <a:lstStyle/>
                    <a:p>
                      <a:pPr algn="ctr"/>
                      <a:r>
                        <a:rPr lang="en-US" sz="1400" dirty="0"/>
                        <a:t>17,684</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24017442"/>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Two-Way Tables 5</a:t>
            </a:r>
            <a:br>
              <a:rPr lang="en-US" sz="3600" b="1" dirty="0">
                <a:solidFill>
                  <a:schemeClr val="accent1"/>
                </a:solidFill>
              </a:rPr>
            </a:br>
            <a:endParaRPr lang="en-US" sz="3600" dirty="0"/>
          </a:p>
        </p:txBody>
      </p:sp>
      <p:sp>
        <p:nvSpPr>
          <p:cNvPr id="8" name="TextBox 7">
            <a:extLst>
              <a:ext uri="{FF2B5EF4-FFF2-40B4-BE49-F238E27FC236}">
                <a16:creationId xmlns:a16="http://schemas.microsoft.com/office/drawing/2014/main" id="{6346075C-F913-451E-AA61-8A454F04DE21}"/>
              </a:ext>
            </a:extLst>
          </p:cNvPr>
          <p:cNvSpPr txBox="1"/>
          <p:nvPr/>
        </p:nvSpPr>
        <p:spPr>
          <a:xfrm>
            <a:off x="566929" y="903394"/>
            <a:ext cx="8229598" cy="4185761"/>
          </a:xfrm>
          <a:prstGeom prst="rect">
            <a:avLst/>
          </a:prstGeom>
          <a:noFill/>
        </p:spPr>
        <p:txBody>
          <a:bodyPr wrap="square" rtlCol="0">
            <a:spAutoFit/>
          </a:bodyPr>
          <a:lstStyle/>
          <a:p>
            <a:pPr marL="457200" indent="-457200">
              <a:buFont typeface="Arial" panose="020B0604020202020204" pitchFamily="34" charset="0"/>
              <a:buChar char="•"/>
            </a:pPr>
            <a:r>
              <a:rPr lang="en-US" sz="1900" dirty="0"/>
              <a:t>It is often clearer to present these distributions using percentages. </a:t>
            </a:r>
          </a:p>
          <a:p>
            <a:pPr marL="457200" indent="-457200">
              <a:buFont typeface="Arial" panose="020B0604020202020204" pitchFamily="34" charset="0"/>
              <a:buChar char="•"/>
            </a:pPr>
            <a:r>
              <a:rPr lang="en-US" sz="1900" dirty="0"/>
              <a:t>The nature of the relationship between graduation status and race cannot be deduced from the separate distributions but requires the full table. </a:t>
            </a:r>
          </a:p>
          <a:p>
            <a:pPr marL="457200" indent="-457200">
              <a:buFont typeface="Arial" panose="020B0604020202020204" pitchFamily="34" charset="0"/>
              <a:buChar char="•"/>
            </a:pPr>
            <a:r>
              <a:rPr lang="en-US" sz="1900" dirty="0"/>
              <a:t>To describe relationships among categorical variables, calculate appropriate </a:t>
            </a:r>
            <a:r>
              <a:rPr lang="en-US" sz="1900" dirty="0" err="1"/>
              <a:t>percents</a:t>
            </a:r>
            <a:r>
              <a:rPr lang="en-US" sz="1900" dirty="0"/>
              <a:t> from the counts given.</a:t>
            </a:r>
          </a:p>
          <a:p>
            <a:pPr marL="457200" indent="-457200">
              <a:buFont typeface="Arial" panose="020B0604020202020204" pitchFamily="34" charset="0"/>
              <a:buChar char="•"/>
            </a:pPr>
            <a:r>
              <a:rPr lang="en-US" sz="1900" dirty="0"/>
              <a:t>Because there are only two categories of graduation status, we can see the relationship between race and graduation status by comparing the </a:t>
            </a:r>
            <a:r>
              <a:rPr lang="en-US" sz="1900" dirty="0" err="1"/>
              <a:t>percents</a:t>
            </a:r>
            <a:r>
              <a:rPr lang="en-US" sz="1900" dirty="0"/>
              <a:t> of those who completed a bachelor’s degree within 6 years for each race.</a:t>
            </a:r>
          </a:p>
          <a:p>
            <a:pPr marL="457200" indent="-457200">
              <a:buFont typeface="Arial" panose="020B0604020202020204" pitchFamily="34" charset="0"/>
              <a:buChar char="•"/>
            </a:pPr>
            <a:r>
              <a:rPr lang="en-US" sz="1900" dirty="0"/>
              <a:t>Over 60% of the white students and more than 70% of the Asian students completed a bachelor’s degree within 6 years, but less than 40% of black students and American Indian/Alaska Native students completed a bachelor’s degree within 6 years.</a:t>
            </a:r>
          </a:p>
        </p:txBody>
      </p:sp>
      <p:graphicFrame>
        <p:nvGraphicFramePr>
          <p:cNvPr id="5" name="Table 4">
            <a:extLst>
              <a:ext uri="{FF2B5EF4-FFF2-40B4-BE49-F238E27FC236}">
                <a16:creationId xmlns:a16="http://schemas.microsoft.com/office/drawing/2014/main" id="{F9B940ED-332B-8344-88C3-C428A0CD9255}"/>
              </a:ext>
            </a:extLst>
          </p:cNvPr>
          <p:cNvGraphicFramePr>
            <a:graphicFrameLocks noGrp="1"/>
          </p:cNvGraphicFramePr>
          <p:nvPr>
            <p:extLst>
              <p:ext uri="{D42A27DB-BD31-4B8C-83A1-F6EECF244321}">
                <p14:modId xmlns:p14="http://schemas.microsoft.com/office/powerpoint/2010/main" val="4232144838"/>
              </p:ext>
            </p:extLst>
          </p:nvPr>
        </p:nvGraphicFramePr>
        <p:xfrm>
          <a:off x="566929" y="5085580"/>
          <a:ext cx="8229601" cy="1686560"/>
        </p:xfrm>
        <a:graphic>
          <a:graphicData uri="http://schemas.openxmlformats.org/drawingml/2006/table">
            <a:tbl>
              <a:tblPr firstRow="1" bandRow="1">
                <a:tableStyleId>{5C22544A-7EE6-4342-B048-85BDC9FD1C3A}</a:tableStyleId>
              </a:tblPr>
              <a:tblGrid>
                <a:gridCol w="1374760">
                  <a:extLst>
                    <a:ext uri="{9D8B030D-6E8A-4147-A177-3AD203B41FA5}">
                      <a16:colId xmlns:a16="http://schemas.microsoft.com/office/drawing/2014/main" val="20000"/>
                    </a:ext>
                  </a:extLst>
                </a:gridCol>
                <a:gridCol w="979263">
                  <a:extLst>
                    <a:ext uri="{9D8B030D-6E8A-4147-A177-3AD203B41FA5}">
                      <a16:colId xmlns:a16="http://schemas.microsoft.com/office/drawing/2014/main" val="20001"/>
                    </a:ext>
                  </a:extLst>
                </a:gridCol>
                <a:gridCol w="979263">
                  <a:extLst>
                    <a:ext uri="{9D8B030D-6E8A-4147-A177-3AD203B41FA5}">
                      <a16:colId xmlns:a16="http://schemas.microsoft.com/office/drawing/2014/main" val="20002"/>
                    </a:ext>
                  </a:extLst>
                </a:gridCol>
                <a:gridCol w="979263">
                  <a:extLst>
                    <a:ext uri="{9D8B030D-6E8A-4147-A177-3AD203B41FA5}">
                      <a16:colId xmlns:a16="http://schemas.microsoft.com/office/drawing/2014/main" val="20003"/>
                    </a:ext>
                  </a:extLst>
                </a:gridCol>
                <a:gridCol w="979263">
                  <a:extLst>
                    <a:ext uri="{9D8B030D-6E8A-4147-A177-3AD203B41FA5}">
                      <a16:colId xmlns:a16="http://schemas.microsoft.com/office/drawing/2014/main" val="20004"/>
                    </a:ext>
                  </a:extLst>
                </a:gridCol>
                <a:gridCol w="979263">
                  <a:extLst>
                    <a:ext uri="{9D8B030D-6E8A-4147-A177-3AD203B41FA5}">
                      <a16:colId xmlns:a16="http://schemas.microsoft.com/office/drawing/2014/main" val="20005"/>
                    </a:ext>
                  </a:extLst>
                </a:gridCol>
                <a:gridCol w="979263">
                  <a:extLst>
                    <a:ext uri="{9D8B030D-6E8A-4147-A177-3AD203B41FA5}">
                      <a16:colId xmlns:a16="http://schemas.microsoft.com/office/drawing/2014/main" val="20006"/>
                    </a:ext>
                  </a:extLst>
                </a:gridCol>
                <a:gridCol w="979263">
                  <a:extLst>
                    <a:ext uri="{9D8B030D-6E8A-4147-A177-3AD203B41FA5}">
                      <a16:colId xmlns:a16="http://schemas.microsoft.com/office/drawing/2014/main" val="20007"/>
                    </a:ext>
                  </a:extLst>
                </a:gridCol>
              </a:tblGrid>
              <a:tr h="370840">
                <a:tc>
                  <a:txBody>
                    <a:bodyPr/>
                    <a:lstStyle/>
                    <a:p>
                      <a:r>
                        <a:rPr lang="en-US" sz="1400" dirty="0"/>
                        <a:t>Race/</a:t>
                      </a:r>
                    </a:p>
                    <a:p>
                      <a:r>
                        <a:rPr lang="en-US" sz="1400" dirty="0"/>
                        <a:t>ethnicity</a:t>
                      </a:r>
                    </a:p>
                  </a:txBody>
                  <a:tcPr anchor="ctr"/>
                </a:tc>
                <a:tc>
                  <a:txBody>
                    <a:bodyPr/>
                    <a:lstStyle/>
                    <a:p>
                      <a:pPr algn="ctr"/>
                      <a:r>
                        <a:rPr lang="en-US" sz="1400" dirty="0"/>
                        <a:t>White</a:t>
                      </a:r>
                    </a:p>
                  </a:txBody>
                  <a:tcPr anchor="ctr"/>
                </a:tc>
                <a:tc>
                  <a:txBody>
                    <a:bodyPr/>
                    <a:lstStyle/>
                    <a:p>
                      <a:pPr algn="ctr"/>
                      <a:r>
                        <a:rPr lang="en-US" sz="1400" dirty="0"/>
                        <a:t>Black</a:t>
                      </a:r>
                    </a:p>
                  </a:txBody>
                  <a:tcPr anchor="ctr"/>
                </a:tc>
                <a:tc>
                  <a:txBody>
                    <a:bodyPr/>
                    <a:lstStyle/>
                    <a:p>
                      <a:pPr algn="ctr"/>
                      <a:r>
                        <a:rPr lang="en-US" sz="1400" dirty="0"/>
                        <a:t>Hispanic</a:t>
                      </a:r>
                    </a:p>
                  </a:txBody>
                  <a:tcPr anchor="ctr"/>
                </a:tc>
                <a:tc>
                  <a:txBody>
                    <a:bodyPr/>
                    <a:lstStyle/>
                    <a:p>
                      <a:pPr algn="ctr"/>
                      <a:r>
                        <a:rPr lang="en-US" sz="1400" dirty="0"/>
                        <a:t>Asian</a:t>
                      </a:r>
                    </a:p>
                  </a:txBody>
                  <a:tcPr anchor="ctr"/>
                </a:tc>
                <a:tc>
                  <a:txBody>
                    <a:bodyPr/>
                    <a:lstStyle/>
                    <a:p>
                      <a:pPr algn="ctr"/>
                      <a:r>
                        <a:rPr lang="en-US" sz="1400" dirty="0"/>
                        <a:t>American</a:t>
                      </a:r>
                      <a:r>
                        <a:rPr lang="en-US" sz="1400" baseline="0" dirty="0"/>
                        <a:t> Indian/</a:t>
                      </a:r>
                    </a:p>
                    <a:p>
                      <a:pPr algn="ctr"/>
                      <a:r>
                        <a:rPr lang="en-US" sz="1400" baseline="0" dirty="0"/>
                        <a:t>Alaska Native</a:t>
                      </a:r>
                      <a:endParaRPr lang="en-US" sz="1400" dirty="0"/>
                    </a:p>
                  </a:txBody>
                  <a:tcPr anchor="ctr"/>
                </a:tc>
                <a:tc>
                  <a:txBody>
                    <a:bodyPr/>
                    <a:lstStyle/>
                    <a:p>
                      <a:pPr algn="ctr"/>
                      <a:r>
                        <a:rPr lang="en-US" sz="1400" dirty="0"/>
                        <a:t>Two or more races</a:t>
                      </a:r>
                    </a:p>
                  </a:txBody>
                  <a:tcPr anchor="ctr"/>
                </a:tc>
                <a:tc>
                  <a:txBody>
                    <a:bodyPr/>
                    <a:lstStyle/>
                    <a:p>
                      <a:pPr algn="ctr"/>
                      <a:r>
                        <a:rPr lang="en-US" sz="1400" dirty="0"/>
                        <a:t>Total</a:t>
                      </a:r>
                    </a:p>
                  </a:txBody>
                  <a:tcPr anchor="ctr"/>
                </a:tc>
                <a:extLst>
                  <a:ext uri="{0D108BD9-81ED-4DB2-BD59-A6C34878D82A}">
                    <a16:rowId xmlns:a16="http://schemas.microsoft.com/office/drawing/2014/main" val="10000"/>
                  </a:ext>
                </a:extLst>
              </a:tr>
              <a:tr h="370840">
                <a:tc>
                  <a:txBody>
                    <a:bodyPr/>
                    <a:lstStyle/>
                    <a:p>
                      <a:r>
                        <a:rPr lang="en-US" sz="1400" dirty="0" err="1"/>
                        <a:t>Pct.Graduated</a:t>
                      </a:r>
                      <a:endParaRPr lang="en-US" sz="1400" dirty="0"/>
                    </a:p>
                  </a:txBody>
                  <a:tcPr anchor="ctr"/>
                </a:tc>
                <a:tc>
                  <a:txBody>
                    <a:bodyPr/>
                    <a:lstStyle/>
                    <a:p>
                      <a:pPr algn="ctr"/>
                      <a:r>
                        <a:rPr lang="en-US" sz="1400" dirty="0"/>
                        <a:t>63.9%</a:t>
                      </a:r>
                    </a:p>
                  </a:txBody>
                  <a:tcPr anchor="ctr"/>
                </a:tc>
                <a:tc>
                  <a:txBody>
                    <a:bodyPr/>
                    <a:lstStyle/>
                    <a:p>
                      <a:pPr algn="ctr"/>
                      <a:r>
                        <a:rPr lang="en-US" sz="1400" dirty="0"/>
                        <a:t>39.7%</a:t>
                      </a:r>
                    </a:p>
                  </a:txBody>
                  <a:tcPr anchor="ctr"/>
                </a:tc>
                <a:tc>
                  <a:txBody>
                    <a:bodyPr/>
                    <a:lstStyle/>
                    <a:p>
                      <a:pPr algn="ctr"/>
                      <a:r>
                        <a:rPr lang="en-US" sz="1400" dirty="0"/>
                        <a:t>54.4%</a:t>
                      </a:r>
                    </a:p>
                  </a:txBody>
                  <a:tcPr anchor="ctr"/>
                </a:tc>
                <a:tc>
                  <a:txBody>
                    <a:bodyPr/>
                    <a:lstStyle/>
                    <a:p>
                      <a:pPr algn="ctr"/>
                      <a:r>
                        <a:rPr lang="en-US" sz="1400" dirty="0"/>
                        <a:t>72.9%</a:t>
                      </a:r>
                    </a:p>
                  </a:txBody>
                  <a:tcPr anchor="ctr"/>
                </a:tc>
                <a:tc>
                  <a:txBody>
                    <a:bodyPr/>
                    <a:lstStyle/>
                    <a:p>
                      <a:pPr algn="ctr"/>
                      <a:r>
                        <a:rPr lang="en-US" sz="1400" dirty="0"/>
                        <a:t>38.5%</a:t>
                      </a:r>
                    </a:p>
                  </a:txBody>
                  <a:tcPr anchor="ctr"/>
                </a:tc>
                <a:tc>
                  <a:txBody>
                    <a:bodyPr/>
                    <a:lstStyle/>
                    <a:p>
                      <a:pPr algn="ctr"/>
                      <a:r>
                        <a:rPr lang="en-US" sz="1400" dirty="0"/>
                        <a:t>59.5%</a:t>
                      </a:r>
                    </a:p>
                  </a:txBody>
                  <a:tcPr anchor="ctr"/>
                </a:tc>
                <a:tc>
                  <a:txBody>
                    <a:bodyPr/>
                    <a:lstStyle/>
                    <a:p>
                      <a:pPr algn="ctr"/>
                      <a:r>
                        <a:rPr lang="en-US" sz="1400" dirty="0"/>
                        <a:t>10,450</a:t>
                      </a:r>
                    </a:p>
                  </a:txBody>
                  <a:tcPr anchor="ctr"/>
                </a:tc>
                <a:extLst>
                  <a:ext uri="{0D108BD9-81ED-4DB2-BD59-A6C34878D82A}">
                    <a16:rowId xmlns:a16="http://schemas.microsoft.com/office/drawing/2014/main" val="10001"/>
                  </a:ext>
                </a:extLst>
              </a:tr>
              <a:tr h="370840">
                <a:tc>
                  <a:txBody>
                    <a:bodyPr/>
                    <a:lstStyle/>
                    <a:p>
                      <a:r>
                        <a:rPr lang="en-US" sz="1400" dirty="0"/>
                        <a:t>Pct by Race</a:t>
                      </a:r>
                    </a:p>
                  </a:txBody>
                  <a:tcPr anchor="ctr"/>
                </a:tc>
                <a:tc>
                  <a:txBody>
                    <a:bodyPr/>
                    <a:lstStyle/>
                    <a:p>
                      <a:pPr algn="ctr"/>
                      <a:r>
                        <a:rPr lang="en-US" sz="1400" dirty="0"/>
                        <a:t>61.6%</a:t>
                      </a:r>
                    </a:p>
                  </a:txBody>
                  <a:tcPr anchor="ctr"/>
                </a:tc>
                <a:tc>
                  <a:txBody>
                    <a:bodyPr/>
                    <a:lstStyle/>
                    <a:p>
                      <a:pPr algn="ctr"/>
                      <a:r>
                        <a:rPr lang="en-US" sz="1400" dirty="0"/>
                        <a:t>15.1$</a:t>
                      </a:r>
                    </a:p>
                  </a:txBody>
                  <a:tcPr anchor="ctr"/>
                </a:tc>
                <a:tc>
                  <a:txBody>
                    <a:bodyPr/>
                    <a:lstStyle/>
                    <a:p>
                      <a:pPr algn="ctr"/>
                      <a:r>
                        <a:rPr lang="en-US" sz="1400" dirty="0"/>
                        <a:t>14.4%</a:t>
                      </a:r>
                    </a:p>
                  </a:txBody>
                  <a:tcPr anchor="ctr"/>
                </a:tc>
                <a:tc>
                  <a:txBody>
                    <a:bodyPr/>
                    <a:lstStyle/>
                    <a:p>
                      <a:pPr algn="ctr"/>
                      <a:r>
                        <a:rPr lang="en-US" sz="1400" dirty="0"/>
                        <a:t>6.1%</a:t>
                      </a:r>
                    </a:p>
                  </a:txBody>
                  <a:tcPr anchor="ctr"/>
                </a:tc>
                <a:tc>
                  <a:txBody>
                    <a:bodyPr/>
                    <a:lstStyle/>
                    <a:p>
                      <a:pPr algn="ctr"/>
                      <a:r>
                        <a:rPr lang="en-US" sz="1400" dirty="0"/>
                        <a:t>1%</a:t>
                      </a:r>
                    </a:p>
                  </a:txBody>
                  <a:tcPr anchor="ctr"/>
                </a:tc>
                <a:tc>
                  <a:txBody>
                    <a:bodyPr/>
                    <a:lstStyle/>
                    <a:p>
                      <a:pPr algn="ctr"/>
                      <a:r>
                        <a:rPr lang="en-US" sz="1400" dirty="0"/>
                        <a:t>1.7%</a:t>
                      </a:r>
                    </a:p>
                  </a:txBody>
                  <a:tcPr anchor="ctr"/>
                </a:tc>
                <a:tc>
                  <a:txBody>
                    <a:bodyPr/>
                    <a:lstStyle/>
                    <a:p>
                      <a:pPr algn="ctr"/>
                      <a:r>
                        <a:rPr lang="en-US" sz="1400" dirty="0"/>
                        <a:t>100%</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526283265"/>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Inference for a Two-Way Table </a:t>
            </a:r>
            <a:br>
              <a:rPr lang="en-US" sz="3600" b="1" dirty="0">
                <a:solidFill>
                  <a:schemeClr val="accent1"/>
                </a:solidFill>
              </a:rPr>
            </a:br>
            <a:endParaRPr lang="en-US" sz="3600" dirty="0"/>
          </a:p>
        </p:txBody>
      </p:sp>
      <p:sp>
        <p:nvSpPr>
          <p:cNvPr id="8" name="Rectangle 7"/>
          <p:cNvSpPr>
            <a:spLocks noChangeArrowheads="1"/>
          </p:cNvSpPr>
          <p:nvPr/>
        </p:nvSpPr>
        <p:spPr bwMode="auto">
          <a:xfrm>
            <a:off x="301752" y="1371600"/>
            <a:ext cx="8759952" cy="3785652"/>
          </a:xfrm>
          <a:prstGeom prst="rect">
            <a:avLst/>
          </a:prstGeom>
          <a:noFill/>
          <a:ln w="9525">
            <a:noFill/>
            <a:miter lim="800000"/>
            <a:headEnd/>
            <a:tailEnd/>
          </a:ln>
        </p:spPr>
        <p:txBody>
          <a:bodyPr wrap="square">
            <a:spAutoFit/>
          </a:bodyPr>
          <a:lstStyle/>
          <a:p>
            <a:r>
              <a:rPr lang="en-US" sz="2400" dirty="0"/>
              <a:t>Imagine displaying data in a two-way table to see if two categorical variables are related to each other. </a:t>
            </a:r>
          </a:p>
          <a:p>
            <a:endParaRPr lang="en-US" sz="2400" dirty="0"/>
          </a:p>
          <a:p>
            <a:r>
              <a:rPr lang="en-US" sz="2400" dirty="0"/>
              <a:t>Look at sample data, turn them into percentages, and look for an association between the row and column variables. </a:t>
            </a:r>
          </a:p>
          <a:p>
            <a:endParaRPr lang="en-US" sz="2400" dirty="0"/>
          </a:p>
          <a:p>
            <a:r>
              <a:rPr lang="en-US" sz="2400" dirty="0"/>
              <a:t>Is the association in the sample evidence of an association between these variables in the entire population? </a:t>
            </a:r>
          </a:p>
          <a:p>
            <a:endParaRPr lang="en-US" sz="2400" dirty="0"/>
          </a:p>
          <a:p>
            <a:r>
              <a:rPr lang="en-US" sz="2400" dirty="0"/>
              <a:t>This is a question for a significance test.</a:t>
            </a:r>
          </a:p>
        </p:txBody>
      </p:sp>
    </p:spTree>
    <p:extLst>
      <p:ext uri="{BB962C8B-B14F-4D97-AF65-F5344CB8AC3E}">
        <p14:creationId xmlns:p14="http://schemas.microsoft.com/office/powerpoint/2010/main" val="1526864051"/>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Example: Treating Cocaine </a:t>
            </a:r>
            <a:br>
              <a:rPr lang="en-US" sz="3600" b="1" dirty="0">
                <a:solidFill>
                  <a:schemeClr val="accent1"/>
                </a:solidFill>
              </a:rPr>
            </a:br>
            <a:r>
              <a:rPr lang="en-US" sz="3600" b="1" dirty="0">
                <a:solidFill>
                  <a:schemeClr val="accent1"/>
                </a:solidFill>
              </a:rPr>
              <a:t>Addiction</a:t>
            </a:r>
            <a:endParaRPr lang="en-US" sz="3600" dirty="0"/>
          </a:p>
        </p:txBody>
      </p:sp>
      <p:sp>
        <p:nvSpPr>
          <p:cNvPr id="8" name="Rectangle 7"/>
          <p:cNvSpPr>
            <a:spLocks noChangeArrowheads="1"/>
          </p:cNvSpPr>
          <p:nvPr/>
        </p:nvSpPr>
        <p:spPr bwMode="auto">
          <a:xfrm>
            <a:off x="301752" y="1712416"/>
            <a:ext cx="8759952" cy="4154984"/>
          </a:xfrm>
          <a:prstGeom prst="rect">
            <a:avLst/>
          </a:prstGeom>
          <a:noFill/>
          <a:ln w="9525">
            <a:noFill/>
            <a:miter lim="800000"/>
            <a:headEnd/>
            <a:tailEnd/>
          </a:ln>
        </p:spPr>
        <p:txBody>
          <a:bodyPr wrap="square">
            <a:spAutoFit/>
          </a:bodyPr>
          <a:lstStyle/>
          <a:p>
            <a:r>
              <a:rPr lang="en-US" sz="2400" dirty="0"/>
              <a:t>Cocaine addicts need the drug to feel pleasure. Perhaps, giving them a medication that fights depression will help them resist cocaine. </a:t>
            </a:r>
          </a:p>
          <a:p>
            <a:endParaRPr lang="en-US" sz="2400" dirty="0"/>
          </a:p>
          <a:p>
            <a:r>
              <a:rPr lang="en-US" sz="2400" dirty="0"/>
              <a:t>A 3-year study compared an antidepressant called desipramine, lithium (a standard treatment for cocaine addiction), and a placebo. </a:t>
            </a:r>
          </a:p>
          <a:p>
            <a:endParaRPr lang="en-US" sz="2400" dirty="0"/>
          </a:p>
          <a:p>
            <a:r>
              <a:rPr lang="en-US" sz="2400" dirty="0"/>
              <a:t>The subjects were 72 chronic users of cocaine who wanted to break their drug habit. An equal number of the subjects were randomly assigned to each treatment. </a:t>
            </a:r>
          </a:p>
        </p:txBody>
      </p:sp>
    </p:spTree>
    <p:extLst>
      <p:ext uri="{BB962C8B-B14F-4D97-AF65-F5344CB8AC3E}">
        <p14:creationId xmlns:p14="http://schemas.microsoft.com/office/powerpoint/2010/main" val="2944201976"/>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Example: Treating Cocaine </a:t>
            </a:r>
            <a:br>
              <a:rPr lang="en-US" sz="3600" b="1" dirty="0">
                <a:solidFill>
                  <a:schemeClr val="accent1"/>
                </a:solidFill>
              </a:rPr>
            </a:br>
            <a:r>
              <a:rPr lang="en-US" sz="3600" b="1" dirty="0">
                <a:solidFill>
                  <a:schemeClr val="accent1"/>
                </a:solidFill>
              </a:rPr>
              <a:t>Addiction (continued)</a:t>
            </a:r>
            <a:endParaRPr lang="en-US" sz="3600" dirty="0"/>
          </a:p>
        </p:txBody>
      </p:sp>
      <p:pic>
        <p:nvPicPr>
          <p:cNvPr id="2" name="Picture 1" descr="The table shows a sample proportions of subjects who did not use cocaine. It has 5 columns and 4 rows. Column 1, 2, 3, 4 and 5 are labeled &quot;Group,&quot; &quot;Treatment,&quot; &quot;Subjects,&quot; &quot;Successes,&quot; and &quot;Percent,&quot; respectively. Row 2 mentions &quot;Successes&quot; value 14, &quot;Subjects&quot; value 24, &quot;Percent&quot; value 58.3 for Group 1 with Treatment &quot;Desipramine.&quot; Similarly, Row 3 mentions &quot;Successes&quot; value 6, &quot;Subjects&quot; value 24, &quot;Percent&quot; value 25.0 for Group 2 with Treatment &quot;Lithium.&quot; Row 4 mentions &quot;Successes&quot; value 4, &quot;Subjects&quot; value 24, &quot;Percent&quot; value 16.7 for Group 3 with Treatment &quot;Placebo.&quot;"/>
          <p:cNvPicPr>
            <a:picLocks noChangeAspect="1"/>
          </p:cNvPicPr>
          <p:nvPr/>
        </p:nvPicPr>
        <p:blipFill>
          <a:blip r:embed="rId3" cstate="print"/>
          <a:stretch>
            <a:fillRect/>
          </a:stretch>
        </p:blipFill>
        <p:spPr>
          <a:xfrm>
            <a:off x="304800" y="1554480"/>
            <a:ext cx="8597862" cy="2103120"/>
          </a:xfrm>
          <a:prstGeom prst="rect">
            <a:avLst/>
          </a:prstGeom>
        </p:spPr>
      </p:pic>
      <p:sp>
        <p:nvSpPr>
          <p:cNvPr id="8" name="Rectangle 7"/>
          <p:cNvSpPr>
            <a:spLocks noChangeArrowheads="1"/>
          </p:cNvSpPr>
          <p:nvPr/>
        </p:nvSpPr>
        <p:spPr bwMode="auto">
          <a:xfrm>
            <a:off x="301752" y="3646944"/>
            <a:ext cx="8759952" cy="2677656"/>
          </a:xfrm>
          <a:prstGeom prst="rect">
            <a:avLst/>
          </a:prstGeom>
          <a:noFill/>
          <a:ln w="9525">
            <a:noFill/>
            <a:miter lim="800000"/>
            <a:headEnd/>
            <a:tailEnd/>
          </a:ln>
        </p:spPr>
        <p:txBody>
          <a:bodyPr wrap="square">
            <a:spAutoFit/>
          </a:bodyPr>
          <a:lstStyle/>
          <a:p>
            <a:r>
              <a:rPr lang="en-US" sz="2800" dirty="0"/>
              <a:t>The sample proportions of subjects who did not use cocaine are quite different. </a:t>
            </a:r>
          </a:p>
          <a:p>
            <a:endParaRPr lang="en-US" sz="2800" dirty="0"/>
          </a:p>
          <a:p>
            <a:r>
              <a:rPr lang="en-US" sz="2800" dirty="0"/>
              <a:t>The percentage of subjects in the </a:t>
            </a:r>
            <a:r>
              <a:rPr lang="en-US" sz="2800" dirty="0" err="1"/>
              <a:t>desipramine</a:t>
            </a:r>
            <a:r>
              <a:rPr lang="en-US" sz="2800" dirty="0"/>
              <a:t> group who did not use cocaine was much higher than for the lithium or placebo group. </a:t>
            </a:r>
          </a:p>
        </p:txBody>
      </p:sp>
    </p:spTree>
    <p:extLst>
      <p:ext uri="{BB962C8B-B14F-4D97-AF65-F5344CB8AC3E}">
        <p14:creationId xmlns:p14="http://schemas.microsoft.com/office/powerpoint/2010/main" val="2560581568"/>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Inference for a Two-Way Table </a:t>
            </a:r>
            <a:br>
              <a:rPr lang="en-US" sz="3600" b="1" dirty="0">
                <a:solidFill>
                  <a:schemeClr val="accent1"/>
                </a:solidFill>
              </a:rPr>
            </a:br>
            <a:endParaRPr lang="en-US" sz="3600" dirty="0"/>
          </a:p>
        </p:txBody>
      </p:sp>
      <p:sp>
        <p:nvSpPr>
          <p:cNvPr id="8" name="Rectangle 7"/>
          <p:cNvSpPr>
            <a:spLocks noChangeArrowheads="1"/>
          </p:cNvSpPr>
          <p:nvPr/>
        </p:nvSpPr>
        <p:spPr bwMode="auto">
          <a:xfrm>
            <a:off x="301752" y="1371600"/>
            <a:ext cx="8759952" cy="1815882"/>
          </a:xfrm>
          <a:prstGeom prst="rect">
            <a:avLst/>
          </a:prstGeom>
          <a:noFill/>
          <a:ln w="9525">
            <a:noFill/>
            <a:miter lim="800000"/>
            <a:headEnd/>
            <a:tailEnd/>
          </a:ln>
        </p:spPr>
        <p:txBody>
          <a:bodyPr wrap="square">
            <a:spAutoFit/>
          </a:bodyPr>
          <a:lstStyle/>
          <a:p>
            <a:r>
              <a:rPr lang="en-US" sz="2800" dirty="0"/>
              <a:t>The test that answers this question starts with a two-way table. </a:t>
            </a:r>
          </a:p>
          <a:p>
            <a:endParaRPr lang="en-US" sz="2800" dirty="0"/>
          </a:p>
          <a:p>
            <a:r>
              <a:rPr lang="en-US" sz="2800" dirty="0"/>
              <a:t>Here’s the table for the data:</a:t>
            </a:r>
          </a:p>
        </p:txBody>
      </p:sp>
      <p:pic>
        <p:nvPicPr>
          <p:cNvPr id="3" name="Picture 2" descr="The two-way table shows Success and Failure proportions of subjects in different groups, who did not use cocaine. It has 4 columns and 5 rows. Column 2, 3 and 4 are labeled &quot;Success,&quot; &quot;Failure,&quot; and &quot;Total,&quot; respectively. Row 2 shows a total of 24 subjects in the &quot;Desipramine&quot; group, which includes &quot;Success&quot; value 14, and &quot;Failure&quot; value 10. Similarly, Row 3 shows a total of 24 subjects in the &quot;Lithium&quot; group, which includes &quot;Success&quot; value 6, and &quot;Failure&quot; value 18. Row 4 shows a total of 24 subjects in the &quot;Placebo&quot; group, which includes &quot;Success&quot; value 4, and &quot;Failure&quot; value 20. The last row shows a total of 72 subjects, which includes &quot;Success&quot; value 24, and &quot;Failure&quot; value 48."/>
          <p:cNvPicPr>
            <a:picLocks noChangeAspect="1"/>
          </p:cNvPicPr>
          <p:nvPr/>
        </p:nvPicPr>
        <p:blipFill>
          <a:blip r:embed="rId3" cstate="print"/>
          <a:stretch>
            <a:fillRect/>
          </a:stretch>
        </p:blipFill>
        <p:spPr>
          <a:xfrm>
            <a:off x="427238" y="3474720"/>
            <a:ext cx="8289525" cy="2743200"/>
          </a:xfrm>
          <a:prstGeom prst="rect">
            <a:avLst/>
          </a:prstGeom>
        </p:spPr>
      </p:pic>
    </p:spTree>
    <p:extLst>
      <p:ext uri="{BB962C8B-B14F-4D97-AF65-F5344CB8AC3E}">
        <p14:creationId xmlns:p14="http://schemas.microsoft.com/office/powerpoint/2010/main" val="4148864085"/>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Inference for a Two-Way Table </a:t>
            </a:r>
            <a:br>
              <a:rPr lang="en-US" sz="3600" b="1" dirty="0">
                <a:solidFill>
                  <a:schemeClr val="accent1"/>
                </a:solidFill>
              </a:rPr>
            </a:br>
            <a:endParaRPr lang="en-US" sz="3600" dirty="0"/>
          </a:p>
        </p:txBody>
      </p:sp>
      <p:sp>
        <p:nvSpPr>
          <p:cNvPr id="8" name="Rectangle 7"/>
          <p:cNvSpPr>
            <a:spLocks noChangeArrowheads="1"/>
          </p:cNvSpPr>
          <p:nvPr/>
        </p:nvSpPr>
        <p:spPr bwMode="auto">
          <a:xfrm>
            <a:off x="301752" y="1463040"/>
            <a:ext cx="8759952" cy="4832092"/>
          </a:xfrm>
          <a:prstGeom prst="rect">
            <a:avLst/>
          </a:prstGeom>
          <a:noFill/>
          <a:ln w="9525">
            <a:noFill/>
            <a:miter lim="800000"/>
            <a:headEnd/>
            <a:tailEnd/>
          </a:ln>
        </p:spPr>
        <p:txBody>
          <a:bodyPr wrap="square">
            <a:spAutoFit/>
          </a:bodyPr>
          <a:lstStyle/>
          <a:p>
            <a:r>
              <a:rPr lang="en-US" sz="2800" dirty="0"/>
              <a:t>Our null hypothesis, as usual, says that the treatments have no effect. </a:t>
            </a:r>
          </a:p>
          <a:p>
            <a:endParaRPr lang="en-US" sz="2800" dirty="0"/>
          </a:p>
          <a:p>
            <a:r>
              <a:rPr lang="en-US" sz="2800" dirty="0"/>
              <a:t>That is, addicts do equally well on any of the three treatments. The differences in the sample are just the result of chance. Our null hypothesis is:</a:t>
            </a:r>
          </a:p>
          <a:p>
            <a:endParaRPr lang="en-US" sz="2800" dirty="0"/>
          </a:p>
          <a:p>
            <a:r>
              <a:rPr lang="en-US" sz="2800" b="1" dirty="0"/>
              <a:t>H</a:t>
            </a:r>
            <a:r>
              <a:rPr lang="en-US" sz="2800" b="1" baseline="-25000" dirty="0"/>
              <a:t>0</a:t>
            </a:r>
            <a:r>
              <a:rPr lang="en-US" sz="2800" b="1" dirty="0"/>
              <a:t>: There </a:t>
            </a:r>
            <a:r>
              <a:rPr lang="en-US" sz="2800" b="1" i="1" dirty="0"/>
              <a:t>is no association </a:t>
            </a:r>
            <a:r>
              <a:rPr lang="en-US" sz="2800" b="1" dirty="0"/>
              <a:t>between the treatment an addict receives and whether or not there is success in not using cocaine in the population of all cocaine addicts.</a:t>
            </a:r>
          </a:p>
        </p:txBody>
      </p:sp>
    </p:spTree>
    <p:extLst>
      <p:ext uri="{BB962C8B-B14F-4D97-AF65-F5344CB8AC3E}">
        <p14:creationId xmlns:p14="http://schemas.microsoft.com/office/powerpoint/2010/main" val="460391699"/>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Inference for a Two-Way Table </a:t>
            </a:r>
            <a:br>
              <a:rPr lang="en-US" sz="3600" b="1" dirty="0">
                <a:solidFill>
                  <a:schemeClr val="accent1"/>
                </a:solidFill>
              </a:rPr>
            </a:br>
            <a:endParaRPr lang="en-US" sz="3600" dirty="0"/>
          </a:p>
        </p:txBody>
      </p:sp>
      <p:sp>
        <p:nvSpPr>
          <p:cNvPr id="8" name="Rectangle 7"/>
          <p:cNvSpPr>
            <a:spLocks noChangeArrowheads="1"/>
          </p:cNvSpPr>
          <p:nvPr/>
        </p:nvSpPr>
        <p:spPr bwMode="auto">
          <a:xfrm>
            <a:off x="301752" y="1371600"/>
            <a:ext cx="8759952" cy="3539430"/>
          </a:xfrm>
          <a:prstGeom prst="rect">
            <a:avLst/>
          </a:prstGeom>
          <a:noFill/>
          <a:ln w="9525">
            <a:noFill/>
            <a:miter lim="800000"/>
            <a:headEnd/>
            <a:tailEnd/>
          </a:ln>
        </p:spPr>
        <p:txBody>
          <a:bodyPr wrap="square">
            <a:spAutoFit/>
          </a:bodyPr>
          <a:lstStyle/>
          <a:p>
            <a:r>
              <a:rPr lang="en-US" sz="2800" dirty="0"/>
              <a:t>The alternative hypothesis says, “Yes, there is some association between the treatment an addict receives and whether or not he succeeds in staying off cocaine.”</a:t>
            </a:r>
          </a:p>
          <a:p>
            <a:endParaRPr lang="en-US" sz="2800" dirty="0"/>
          </a:p>
          <a:p>
            <a:r>
              <a:rPr lang="en-US" sz="2800" b="1" dirty="0"/>
              <a:t>H</a:t>
            </a:r>
            <a:r>
              <a:rPr lang="en-US" sz="2800" b="1" baseline="-25000" dirty="0"/>
              <a:t>a</a:t>
            </a:r>
            <a:r>
              <a:rPr lang="en-US" sz="2800" b="1" dirty="0"/>
              <a:t>: There </a:t>
            </a:r>
            <a:r>
              <a:rPr lang="en-US" sz="2800" b="1" i="1" dirty="0"/>
              <a:t>is an association</a:t>
            </a:r>
            <a:r>
              <a:rPr lang="en-US" sz="2800" b="1" dirty="0"/>
              <a:t> between the treatment an addict receives and whether or not there is success in not using cocaine in the population of all cocaine addicts.</a:t>
            </a:r>
          </a:p>
        </p:txBody>
      </p:sp>
    </p:spTree>
    <p:extLst>
      <p:ext uri="{BB962C8B-B14F-4D97-AF65-F5344CB8AC3E}">
        <p14:creationId xmlns:p14="http://schemas.microsoft.com/office/powerpoint/2010/main" val="2960670931"/>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Inference for a Two-Way Table </a:t>
            </a:r>
            <a:br>
              <a:rPr lang="en-US" sz="3600" b="1" dirty="0">
                <a:solidFill>
                  <a:schemeClr val="accent1"/>
                </a:solidFill>
              </a:rPr>
            </a:br>
            <a:endParaRPr lang="en-US" sz="3600" dirty="0"/>
          </a:p>
        </p:txBody>
      </p:sp>
      <p:sp>
        <p:nvSpPr>
          <p:cNvPr id="8" name="Rectangle 7"/>
          <p:cNvSpPr>
            <a:spLocks noChangeArrowheads="1"/>
          </p:cNvSpPr>
          <p:nvPr/>
        </p:nvSpPr>
        <p:spPr bwMode="auto">
          <a:xfrm>
            <a:off x="301752" y="1463040"/>
            <a:ext cx="8759952" cy="3970318"/>
          </a:xfrm>
          <a:prstGeom prst="rect">
            <a:avLst/>
          </a:prstGeom>
          <a:noFill/>
          <a:ln w="9525">
            <a:noFill/>
            <a:miter lim="800000"/>
            <a:headEnd/>
            <a:tailEnd/>
          </a:ln>
        </p:spPr>
        <p:txBody>
          <a:bodyPr wrap="square">
            <a:spAutoFit/>
          </a:bodyPr>
          <a:lstStyle/>
          <a:p>
            <a:r>
              <a:rPr lang="en-US" sz="2800" dirty="0"/>
              <a:t>To test H</a:t>
            </a:r>
            <a:r>
              <a:rPr lang="en-US" sz="2800" baseline="-25000" dirty="0"/>
              <a:t>0</a:t>
            </a:r>
            <a:r>
              <a:rPr lang="en-US" sz="2800" dirty="0"/>
              <a:t>, we compare the observed counts in a two-way table with the expected counts.</a:t>
            </a:r>
          </a:p>
          <a:p>
            <a:endParaRPr lang="en-US" sz="2800" dirty="0"/>
          </a:p>
          <a:p>
            <a:r>
              <a:rPr lang="en-US" sz="2800" dirty="0"/>
              <a:t>The expected counts are what we would expect—except for random variation—if H</a:t>
            </a:r>
            <a:r>
              <a:rPr lang="en-US" sz="2800" baseline="-25000" dirty="0"/>
              <a:t>0</a:t>
            </a:r>
            <a:r>
              <a:rPr lang="en-US" sz="2800" dirty="0"/>
              <a:t> were true. </a:t>
            </a:r>
          </a:p>
          <a:p>
            <a:endParaRPr lang="en-US" sz="2800" dirty="0"/>
          </a:p>
          <a:p>
            <a:r>
              <a:rPr lang="en-US" sz="2800" dirty="0"/>
              <a:t>If the observed counts are far from the expected counts, that is evidence against H</a:t>
            </a:r>
            <a:r>
              <a:rPr lang="en-US" sz="2800" baseline="-25000" dirty="0"/>
              <a:t>0</a:t>
            </a:r>
            <a:r>
              <a:rPr lang="en-US" sz="2800" dirty="0"/>
              <a:t>. </a:t>
            </a:r>
          </a:p>
          <a:p>
            <a:endParaRPr lang="en-US" sz="2800" dirty="0"/>
          </a:p>
        </p:txBody>
      </p:sp>
    </p:spTree>
    <p:extLst>
      <p:ext uri="{BB962C8B-B14F-4D97-AF65-F5344CB8AC3E}">
        <p14:creationId xmlns:p14="http://schemas.microsoft.com/office/powerpoint/2010/main" val="2244731748"/>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Inference for a Two-Way Table </a:t>
            </a:r>
            <a:br>
              <a:rPr lang="en-US" sz="3600" b="1" dirty="0">
                <a:solidFill>
                  <a:schemeClr val="accent1"/>
                </a:solidFill>
              </a:rPr>
            </a:br>
            <a:endParaRPr lang="en-US" sz="3600" dirty="0"/>
          </a:p>
        </p:txBody>
      </p:sp>
      <mc:AlternateContent xmlns:mc="http://schemas.openxmlformats.org/markup-compatibility/2006" xmlns:a14="http://schemas.microsoft.com/office/drawing/2010/main">
        <mc:Choice Requires="a14">
          <p:sp>
            <p:nvSpPr>
              <p:cNvPr id="8" name="Rectangle 7"/>
              <p:cNvSpPr>
                <a:spLocks noChangeArrowheads="1"/>
              </p:cNvSpPr>
              <p:nvPr/>
            </p:nvSpPr>
            <p:spPr bwMode="auto">
              <a:xfrm>
                <a:off x="301752" y="1280160"/>
                <a:ext cx="8759952" cy="5293757"/>
              </a:xfrm>
              <a:prstGeom prst="rect">
                <a:avLst/>
              </a:prstGeom>
              <a:noFill/>
              <a:ln w="9525">
                <a:noFill/>
                <a:miter lim="800000"/>
                <a:headEnd/>
                <a:tailEnd/>
              </a:ln>
            </p:spPr>
            <p:txBody>
              <a:bodyPr wrap="square">
                <a:spAutoFit/>
              </a:bodyPr>
              <a:lstStyle/>
              <a:p>
                <a:r>
                  <a:rPr lang="en-US" sz="2600" dirty="0"/>
                  <a:t>In all, 24 of the 72 subjects succeeded, which is an overall success rate of one-third because </a:t>
                </a:r>
                <a14:m>
                  <m:oMath xmlns:m="http://schemas.openxmlformats.org/officeDocument/2006/math">
                    <m:f>
                      <m:fPr>
                        <m:type m:val="skw"/>
                        <m:ctrlPr>
                          <a:rPr lang="en-US" sz="2600" i="1" dirty="0" smtClean="0">
                            <a:latin typeface="Cambria Math" panose="02040503050406030204" pitchFamily="18" charset="0"/>
                          </a:rPr>
                        </m:ctrlPr>
                      </m:fPr>
                      <m:num>
                        <m:r>
                          <a:rPr lang="en-US" sz="2600" b="0" i="1" dirty="0" smtClean="0">
                            <a:latin typeface="Cambria Math" panose="02040503050406030204" pitchFamily="18" charset="0"/>
                          </a:rPr>
                          <m:t>24</m:t>
                        </m:r>
                      </m:num>
                      <m:den>
                        <m:r>
                          <a:rPr lang="en-US" sz="2600" b="0" i="1" dirty="0" smtClean="0">
                            <a:latin typeface="Cambria Math" panose="02040503050406030204" pitchFamily="18" charset="0"/>
                          </a:rPr>
                          <m:t>72</m:t>
                        </m:r>
                      </m:den>
                    </m:f>
                  </m:oMath>
                </a14:m>
                <a:r>
                  <a:rPr lang="en-US" sz="2600" dirty="0"/>
                  <a:t> is one-third. </a:t>
                </a:r>
              </a:p>
              <a:p>
                <a:endParaRPr lang="en-US" sz="2600" dirty="0"/>
              </a:p>
              <a:p>
                <a:r>
                  <a:rPr lang="en-US" sz="2600" dirty="0"/>
                  <a:t>If the null hypothesis is true, there is no difference among the treatments. So we expect one-third of the subjects in each group to succeed. </a:t>
                </a:r>
              </a:p>
              <a:p>
                <a:endParaRPr lang="en-US" sz="2600" dirty="0"/>
              </a:p>
              <a:p>
                <a:r>
                  <a:rPr lang="en-US" sz="2600" dirty="0"/>
                  <a:t>There were 24 subjects in each group, so we expect 8 successes and 16 failures in each group. </a:t>
                </a:r>
              </a:p>
              <a:p>
                <a:endParaRPr lang="en-US" sz="2600" dirty="0"/>
              </a:p>
              <a:p>
                <a:r>
                  <a:rPr lang="en-US" sz="2600" dirty="0"/>
                  <a:t>If the treatment groups differ in size, the expected counts will differ.</a:t>
                </a:r>
                <a:endParaRPr lang="en-US" sz="2600" b="1" dirty="0"/>
              </a:p>
              <a:p>
                <a:endParaRPr lang="en-US" sz="2600" dirty="0"/>
              </a:p>
            </p:txBody>
          </p:sp>
        </mc:Choice>
        <mc:Fallback xmlns="">
          <p:sp>
            <p:nvSpPr>
              <p:cNvPr id="8" name="Rectangle 7"/>
              <p:cNvSpPr>
                <a:spLocks noRot="1" noChangeAspect="1" noMove="1" noResize="1" noEditPoints="1" noAdjustHandles="1" noChangeArrowheads="1" noChangeShapeType="1" noTextEdit="1"/>
              </p:cNvSpPr>
              <p:nvPr/>
            </p:nvSpPr>
            <p:spPr bwMode="auto">
              <a:xfrm>
                <a:off x="301752" y="1280160"/>
                <a:ext cx="8759952" cy="5293757"/>
              </a:xfrm>
              <a:prstGeom prst="rect">
                <a:avLst/>
              </a:prstGeom>
              <a:blipFill>
                <a:blip r:embed="rId3"/>
                <a:stretch>
                  <a:fillRect l="-1253" t="-1037" r="-1531"/>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9294832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
            <a:ext cx="8229600" cy="1143000"/>
          </a:xfrm>
        </p:spPr>
        <p:txBody>
          <a:bodyPr>
            <a:normAutofit fontScale="90000"/>
          </a:bodyPr>
          <a:lstStyle/>
          <a:p>
            <a:r>
              <a:rPr lang="en-US" sz="3600" b="1" dirty="0">
                <a:solidFill>
                  <a:schemeClr val="accent1"/>
                </a:solidFill>
              </a:rPr>
              <a:t>Case Study Fruit and Vegetables: Results</a:t>
            </a:r>
            <a:endParaRPr lang="en-US" sz="3600" dirty="0"/>
          </a:p>
        </p:txBody>
      </p:sp>
      <p:sp>
        <p:nvSpPr>
          <p:cNvPr id="8" name="Rectangle 7"/>
          <p:cNvSpPr/>
          <p:nvPr/>
        </p:nvSpPr>
        <p:spPr>
          <a:xfrm>
            <a:off x="301752" y="952500"/>
            <a:ext cx="8759952" cy="4401205"/>
          </a:xfrm>
          <a:prstGeom prst="rect">
            <a:avLst/>
          </a:prstGeom>
        </p:spPr>
        <p:txBody>
          <a:bodyPr>
            <a:spAutoFit/>
          </a:bodyPr>
          <a:lstStyle/>
          <a:p>
            <a:pPr fontAlgn="auto">
              <a:spcBef>
                <a:spcPts val="0"/>
              </a:spcBef>
              <a:spcAft>
                <a:spcPts val="0"/>
              </a:spcAft>
              <a:defRPr/>
            </a:pPr>
            <a:r>
              <a:rPr lang="en-US" sz="2000" dirty="0"/>
              <a:t>The results reported in the 2013 BRFSS are based on the </a:t>
            </a:r>
            <a:r>
              <a:rPr lang="en-US" sz="2000" b="1" dirty="0"/>
              <a:t>final sample of 373,580 adults. </a:t>
            </a:r>
          </a:p>
          <a:p>
            <a:pPr fontAlgn="auto">
              <a:spcBef>
                <a:spcPts val="0"/>
              </a:spcBef>
              <a:spcAft>
                <a:spcPts val="0"/>
              </a:spcAft>
              <a:defRPr/>
            </a:pPr>
            <a:endParaRPr lang="en-US" sz="2000" dirty="0"/>
          </a:p>
          <a:p>
            <a:pPr fontAlgn="auto">
              <a:spcBef>
                <a:spcPts val="0"/>
              </a:spcBef>
              <a:spcAft>
                <a:spcPts val="0"/>
              </a:spcAft>
              <a:defRPr/>
            </a:pPr>
            <a:r>
              <a:rPr lang="en-US" sz="2000" dirty="0"/>
              <a:t>Across the states, results varied. The state with the largest number of survey respondents reporting meeting the daily fruit and vegetable intake recommendations was California. </a:t>
            </a:r>
          </a:p>
          <a:p>
            <a:pPr fontAlgn="auto">
              <a:spcBef>
                <a:spcPts val="0"/>
              </a:spcBef>
              <a:spcAft>
                <a:spcPts val="0"/>
              </a:spcAft>
              <a:defRPr/>
            </a:pPr>
            <a:endParaRPr lang="en-US" sz="2000" dirty="0"/>
          </a:p>
          <a:p>
            <a:pPr fontAlgn="auto">
              <a:spcBef>
                <a:spcPts val="0"/>
              </a:spcBef>
              <a:spcAft>
                <a:spcPts val="0"/>
              </a:spcAft>
              <a:defRPr/>
            </a:pPr>
            <a:r>
              <a:rPr lang="en-US" sz="2000" dirty="0"/>
              <a:t>17.7% of the 9,011 California residents who were surveyed met the daily fruit intake recommendations and 13% met the daily vegetable intake recommendations. </a:t>
            </a:r>
          </a:p>
          <a:p>
            <a:pPr fontAlgn="auto">
              <a:spcBef>
                <a:spcPts val="0"/>
              </a:spcBef>
              <a:spcAft>
                <a:spcPts val="0"/>
              </a:spcAft>
              <a:defRPr/>
            </a:pPr>
            <a:endParaRPr lang="en-US" sz="2000" dirty="0"/>
          </a:p>
          <a:p>
            <a:pPr fontAlgn="auto">
              <a:spcBef>
                <a:spcPts val="0"/>
              </a:spcBef>
              <a:spcAft>
                <a:spcPts val="0"/>
              </a:spcAft>
              <a:defRPr/>
            </a:pPr>
            <a:r>
              <a:rPr lang="en-US" sz="2000" dirty="0"/>
              <a:t>We know these numbers won’t be exactly right for the entire population of adults in California, but are they close? </a:t>
            </a:r>
          </a:p>
          <a:p>
            <a:pPr fontAlgn="auto">
              <a:spcBef>
                <a:spcPts val="0"/>
              </a:spcBef>
              <a:spcAft>
                <a:spcPts val="0"/>
              </a:spcAft>
              <a:defRPr/>
            </a:pPr>
            <a:endParaRPr lang="en-US" sz="2000"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1CD33BF6-CD27-194C-BAD4-7EBF5D48BC83}"/>
                  </a:ext>
                </a:extLst>
              </p:cNvPr>
              <p:cNvSpPr/>
              <p:nvPr/>
            </p:nvSpPr>
            <p:spPr>
              <a:xfrm>
                <a:off x="301752" y="5353705"/>
                <a:ext cx="4359148" cy="1938992"/>
              </a:xfrm>
              <a:prstGeom prst="rect">
                <a:avLst/>
              </a:prstGeom>
            </p:spPr>
            <p:txBody>
              <a:bodyPr wrap="square">
                <a:spAutoFit/>
              </a:bodyPr>
              <a:lstStyle/>
              <a:p>
                <a:pPr fontAlgn="auto">
                  <a:spcBef>
                    <a:spcPts val="0"/>
                  </a:spcBef>
                  <a:spcAft>
                    <a:spcPts val="0"/>
                  </a:spcAft>
                  <a:defRPr/>
                </a:pPr>
                <a:r>
                  <a:rPr lang="en-US" sz="2000" dirty="0"/>
                  <a:t>The 95% Confidence Interval of the proportion of Californians meeting the fruit recommendations is 17.7% </a:t>
                </a:r>
                <a14:m>
                  <m:oMath xmlns:m="http://schemas.openxmlformats.org/officeDocument/2006/math">
                    <m:r>
                      <a:rPr lang="en-US" sz="2000" b="0" i="1">
                        <a:latin typeface="Cambria Math" panose="02040503050406030204" pitchFamily="18" charset="0"/>
                        <a:ea typeface="Cambria Math" panose="02040503050406030204" pitchFamily="18" charset="0"/>
                      </a:rPr>
                      <m:t>±</m:t>
                    </m:r>
                  </m:oMath>
                </a14:m>
                <a:r>
                  <a:rPr lang="en-US" sz="2000" dirty="0"/>
                  <a:t> 0.8% (16.9% - 18.5%)</a:t>
                </a:r>
              </a:p>
              <a:p>
                <a:pPr fontAlgn="auto">
                  <a:spcBef>
                    <a:spcPts val="0"/>
                  </a:spcBef>
                  <a:spcAft>
                    <a:spcPts val="0"/>
                  </a:spcAft>
                  <a:defRPr/>
                </a:pPr>
                <a:endParaRPr lang="en-US" sz="2000" dirty="0"/>
              </a:p>
              <a:p>
                <a:pPr fontAlgn="auto">
                  <a:spcBef>
                    <a:spcPts val="0"/>
                  </a:spcBef>
                  <a:spcAft>
                    <a:spcPts val="0"/>
                  </a:spcAft>
                  <a:defRPr/>
                </a:pPr>
                <a:endParaRPr lang="en-US" sz="2000" dirty="0"/>
              </a:p>
            </p:txBody>
          </p:sp>
        </mc:Choice>
        <mc:Fallback xmlns="">
          <p:sp>
            <p:nvSpPr>
              <p:cNvPr id="4" name="Rectangle 3">
                <a:extLst>
                  <a:ext uri="{FF2B5EF4-FFF2-40B4-BE49-F238E27FC236}">
                    <a16:creationId xmlns:a16="http://schemas.microsoft.com/office/drawing/2014/main" id="{1CD33BF6-CD27-194C-BAD4-7EBF5D48BC83}"/>
                  </a:ext>
                </a:extLst>
              </p:cNvPr>
              <p:cNvSpPr>
                <a:spLocks noRot="1" noChangeAspect="1" noMove="1" noResize="1" noEditPoints="1" noAdjustHandles="1" noChangeArrowheads="1" noChangeShapeType="1" noTextEdit="1"/>
              </p:cNvSpPr>
              <p:nvPr/>
            </p:nvSpPr>
            <p:spPr>
              <a:xfrm>
                <a:off x="301752" y="5353705"/>
                <a:ext cx="4359148" cy="1938992"/>
              </a:xfrm>
              <a:prstGeom prst="rect">
                <a:avLst/>
              </a:prstGeom>
              <a:blipFill>
                <a:blip r:embed="rId3"/>
                <a:stretch>
                  <a:fillRect l="-1744" t="-1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32D092F8-DAD6-A942-A1A4-C03B13C4C963}"/>
                  </a:ext>
                </a:extLst>
              </p:cNvPr>
              <p:cNvSpPr/>
              <p:nvPr/>
            </p:nvSpPr>
            <p:spPr>
              <a:xfrm>
                <a:off x="4723384" y="5353705"/>
                <a:ext cx="4359148" cy="1938992"/>
              </a:xfrm>
              <a:prstGeom prst="rect">
                <a:avLst/>
              </a:prstGeom>
            </p:spPr>
            <p:txBody>
              <a:bodyPr wrap="square">
                <a:spAutoFit/>
              </a:bodyPr>
              <a:lstStyle/>
              <a:p>
                <a:pPr fontAlgn="auto">
                  <a:spcBef>
                    <a:spcPts val="0"/>
                  </a:spcBef>
                  <a:spcAft>
                    <a:spcPts val="0"/>
                  </a:spcAft>
                  <a:defRPr/>
                </a:pPr>
                <a:r>
                  <a:rPr lang="en-US" sz="2000" dirty="0"/>
                  <a:t>The 95% Confidence Interval of the proportion of Californians meeting the vegetable recommendations is 13.0% </a:t>
                </a:r>
                <a14:m>
                  <m:oMath xmlns:m="http://schemas.openxmlformats.org/officeDocument/2006/math">
                    <m:r>
                      <a:rPr lang="en-US" sz="2000" b="0" i="1">
                        <a:latin typeface="Cambria Math" panose="02040503050406030204" pitchFamily="18" charset="0"/>
                        <a:ea typeface="Cambria Math" panose="02040503050406030204" pitchFamily="18" charset="0"/>
                      </a:rPr>
                      <m:t>±</m:t>
                    </m:r>
                  </m:oMath>
                </a14:m>
                <a:r>
                  <a:rPr lang="en-US" sz="2000" dirty="0"/>
                  <a:t> 0.7% (12.3% - 13.7%)</a:t>
                </a:r>
              </a:p>
              <a:p>
                <a:pPr fontAlgn="auto">
                  <a:spcBef>
                    <a:spcPts val="0"/>
                  </a:spcBef>
                  <a:spcAft>
                    <a:spcPts val="0"/>
                  </a:spcAft>
                  <a:defRPr/>
                </a:pPr>
                <a:endParaRPr lang="en-US" sz="2000" dirty="0"/>
              </a:p>
              <a:p>
                <a:pPr fontAlgn="auto">
                  <a:spcBef>
                    <a:spcPts val="0"/>
                  </a:spcBef>
                  <a:spcAft>
                    <a:spcPts val="0"/>
                  </a:spcAft>
                  <a:defRPr/>
                </a:pPr>
                <a:endParaRPr lang="en-US" sz="2000" dirty="0"/>
              </a:p>
            </p:txBody>
          </p:sp>
        </mc:Choice>
        <mc:Fallback xmlns="">
          <p:sp>
            <p:nvSpPr>
              <p:cNvPr id="6" name="Rectangle 5">
                <a:extLst>
                  <a:ext uri="{FF2B5EF4-FFF2-40B4-BE49-F238E27FC236}">
                    <a16:creationId xmlns:a16="http://schemas.microsoft.com/office/drawing/2014/main" id="{32D092F8-DAD6-A942-A1A4-C03B13C4C963}"/>
                  </a:ext>
                </a:extLst>
              </p:cNvPr>
              <p:cNvSpPr>
                <a:spLocks noRot="1" noChangeAspect="1" noMove="1" noResize="1" noEditPoints="1" noAdjustHandles="1" noChangeArrowheads="1" noChangeShapeType="1" noTextEdit="1"/>
              </p:cNvSpPr>
              <p:nvPr/>
            </p:nvSpPr>
            <p:spPr>
              <a:xfrm>
                <a:off x="4723384" y="5353705"/>
                <a:ext cx="4359148" cy="1938992"/>
              </a:xfrm>
              <a:prstGeom prst="rect">
                <a:avLst/>
              </a:prstGeom>
              <a:blipFill>
                <a:blip r:embed="rId4"/>
                <a:stretch>
                  <a:fillRect l="-1744" t="-1299"/>
                </a:stretch>
              </a:blipFill>
            </p:spPr>
            <p:txBody>
              <a:bodyPr/>
              <a:lstStyle/>
              <a:p>
                <a:r>
                  <a:rPr lang="en-US">
                    <a:noFill/>
                  </a:rPr>
                  <a:t> </a:t>
                </a:r>
              </a:p>
            </p:txBody>
          </p:sp>
        </mc:Fallback>
      </mc:AlternateContent>
    </p:spTree>
    <p:extLst>
      <p:ext uri="{BB962C8B-B14F-4D97-AF65-F5344CB8AC3E}">
        <p14:creationId xmlns:p14="http://schemas.microsoft.com/office/powerpoint/2010/main" val="3422726126"/>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Inference for a Two-Way Table </a:t>
            </a:r>
            <a:br>
              <a:rPr lang="en-US" sz="3600" b="1" dirty="0">
                <a:solidFill>
                  <a:schemeClr val="accent1"/>
                </a:solidFill>
              </a:rPr>
            </a:br>
            <a:endParaRPr lang="en-US" sz="3600" dirty="0"/>
          </a:p>
        </p:txBody>
      </p:sp>
      <p:pic>
        <p:nvPicPr>
          <p:cNvPr id="2" name="Picture 1" descr="The image shows a statement &quot;Fortunately, there is a rule that makes it easy to find expected counts.&quot; &#10;&quot;Expected counts&quot;  &#10;&quot;The expected count in any cell of a two-way table when H subscript 0 is true is.&quot; The statement is followed by a mathematical expression, which is given as: 'expected count' equals 'row total' multiply by 'column total,' and the whole numerator expression is divide by 'table total.'"/>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752" y="1280160"/>
            <a:ext cx="8759952" cy="4788398"/>
          </a:xfrm>
          <a:prstGeom prst="rect">
            <a:avLst/>
          </a:prstGeom>
        </p:spPr>
      </p:pic>
    </p:spTree>
    <p:extLst>
      <p:ext uri="{BB962C8B-B14F-4D97-AF65-F5344CB8AC3E}">
        <p14:creationId xmlns:p14="http://schemas.microsoft.com/office/powerpoint/2010/main" val="2805770952"/>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Inference for a Two-Way Table </a:t>
            </a:r>
            <a:br>
              <a:rPr lang="en-US" sz="3600" b="1" dirty="0">
                <a:solidFill>
                  <a:schemeClr val="accent1"/>
                </a:solidFill>
              </a:rPr>
            </a:br>
            <a:endParaRPr lang="en-US" sz="3600" dirty="0"/>
          </a:p>
        </p:txBody>
      </p:sp>
      <p:pic>
        <p:nvPicPr>
          <p:cNvPr id="3" name="Picture 2" descr="The two-way table shows Success and Failure proportions of subjects in different groups, who did not use cocaine. It has 4 columns and 5 rows. Column 2, 3 and 4 are labeled &quot;Success,&quot; &quot;Failure,&quot; and &quot;Total,&quot; respectively. Row 2 shows a total of 24 subjects in the &quot;Desipramine&quot; group, which includes &quot;Success&quot; value 14, and &quot;Failure&quot; value 10. Similarly, Row 3 shows a total of 24 subjects in the &quot;Lithium&quot; group, which includes &quot;Success&quot; value 6, and &quot;Failure&quot; value 18. Row 4 shows a total of 24 subjects in the &quot;Placebo&quot; group, which includes &quot;Success&quot; value 4, and &quot;Failure&quot; value 20. The last row shows a total of 72 subjects, which includes &quot;Success&quot; value 24, and &quot;Failure&quot; value 48."/>
          <p:cNvPicPr>
            <a:picLocks noChangeAspect="1"/>
          </p:cNvPicPr>
          <p:nvPr/>
        </p:nvPicPr>
        <p:blipFill>
          <a:blip r:embed="rId3" cstate="print"/>
          <a:stretch>
            <a:fillRect/>
          </a:stretch>
        </p:blipFill>
        <p:spPr>
          <a:xfrm>
            <a:off x="301752" y="1188720"/>
            <a:ext cx="8565843" cy="2834640"/>
          </a:xfrm>
          <a:prstGeom prst="rect">
            <a:avLst/>
          </a:prstGeom>
        </p:spPr>
      </p:pic>
      <p:pic>
        <p:nvPicPr>
          <p:cNvPr id="2" name="Picture 1" descr="The image shows a statement &quot;The expected count for successes in the desipramine condition is.&quot; The statement is followed by a mathematical expression, which is given as: 'expected count' equals 24 multiply 24, divide by 72, equals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024" y="4114800"/>
            <a:ext cx="8759952" cy="2258000"/>
          </a:xfrm>
          <a:prstGeom prst="rect">
            <a:avLst/>
          </a:prstGeom>
        </p:spPr>
      </p:pic>
    </p:spTree>
    <p:extLst>
      <p:ext uri="{BB962C8B-B14F-4D97-AF65-F5344CB8AC3E}">
        <p14:creationId xmlns:p14="http://schemas.microsoft.com/office/powerpoint/2010/main" val="1842990865"/>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The Chi-Square Test </a:t>
            </a:r>
            <a:br>
              <a:rPr lang="en-US" sz="3600" b="1" dirty="0">
                <a:solidFill>
                  <a:schemeClr val="accent1"/>
                </a:solidFill>
              </a:rPr>
            </a:br>
            <a:endParaRPr lang="en-US" sz="3600" dirty="0"/>
          </a:p>
        </p:txBody>
      </p:sp>
      <p:sp>
        <p:nvSpPr>
          <p:cNvPr id="8" name="Rectangle 7"/>
          <p:cNvSpPr>
            <a:spLocks noChangeArrowheads="1"/>
          </p:cNvSpPr>
          <p:nvPr/>
        </p:nvSpPr>
        <p:spPr bwMode="auto">
          <a:xfrm>
            <a:off x="301752" y="1463040"/>
            <a:ext cx="8759952" cy="4401205"/>
          </a:xfrm>
          <a:prstGeom prst="rect">
            <a:avLst/>
          </a:prstGeom>
          <a:noFill/>
          <a:ln w="9525">
            <a:noFill/>
            <a:miter lim="800000"/>
            <a:headEnd/>
            <a:tailEnd/>
          </a:ln>
        </p:spPr>
        <p:txBody>
          <a:bodyPr wrap="square">
            <a:spAutoFit/>
          </a:bodyPr>
          <a:lstStyle/>
          <a:p>
            <a:r>
              <a:rPr lang="en-US" sz="2800" dirty="0"/>
              <a:t>To see if the data give evidence against the null hypothesis of “no relationship,’’ compare the counts in the two-way table with the counts we would expect if there really were no relationship. </a:t>
            </a:r>
          </a:p>
          <a:p>
            <a:endParaRPr lang="en-US" sz="2800" dirty="0"/>
          </a:p>
          <a:p>
            <a:r>
              <a:rPr lang="en-US" sz="2800" dirty="0"/>
              <a:t>If the observed counts are far from the expected counts, that’s the evidence we were seeking. </a:t>
            </a:r>
          </a:p>
          <a:p>
            <a:endParaRPr lang="en-US" sz="2800" dirty="0"/>
          </a:p>
          <a:p>
            <a:r>
              <a:rPr lang="en-US" sz="2800" dirty="0"/>
              <a:t>The significance test uses a statistic that measures how far apart the observed and expected counts are.</a:t>
            </a:r>
          </a:p>
        </p:txBody>
      </p:sp>
    </p:spTree>
    <p:extLst>
      <p:ext uri="{BB962C8B-B14F-4D97-AF65-F5344CB8AC3E}">
        <p14:creationId xmlns:p14="http://schemas.microsoft.com/office/powerpoint/2010/main" val="609408170"/>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The Chi-Square Test </a:t>
            </a:r>
            <a:br>
              <a:rPr lang="en-US" sz="3600" b="1" dirty="0">
                <a:solidFill>
                  <a:schemeClr val="accent1"/>
                </a:solidFill>
              </a:rPr>
            </a:br>
            <a:endParaRPr lang="en-US" sz="3600" dirty="0"/>
          </a:p>
        </p:txBody>
      </p:sp>
      <p:pic>
        <p:nvPicPr>
          <p:cNvPr id="2" name="Picture 1" descr="The image shows the statement on the topic &quot;Chi-square statistic.&quot; The chi-square statistic, denoted chi square, is a measure of how far the observed counts in a two-way table are from the expected counts. The formula for the statistic is given as:&#10;chi-square equals summation of square of 'observed count' minus 'expected count' divide by 'expected count.'&#10;The summation symbol  means “sum over all cells in the tabl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752" y="1280160"/>
            <a:ext cx="8759952" cy="4516000"/>
          </a:xfrm>
          <a:prstGeom prst="rect">
            <a:avLst/>
          </a:prstGeom>
        </p:spPr>
      </p:pic>
    </p:spTree>
    <p:extLst>
      <p:ext uri="{BB962C8B-B14F-4D97-AF65-F5344CB8AC3E}">
        <p14:creationId xmlns:p14="http://schemas.microsoft.com/office/powerpoint/2010/main" val="3767894439"/>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The Chi-Square Test </a:t>
            </a:r>
            <a:br>
              <a:rPr lang="en-US" sz="3600" b="1" dirty="0">
                <a:solidFill>
                  <a:schemeClr val="accent1"/>
                </a:solidFill>
              </a:rPr>
            </a:br>
            <a:endParaRPr lang="en-US" sz="3600" dirty="0"/>
          </a:p>
        </p:txBody>
      </p:sp>
      <p:pic>
        <p:nvPicPr>
          <p:cNvPr id="2" name="Picture 1" descr="The chi-square table shows observed and expected 'Success' and 'Failure' proportions of subjects in different groups, who did not use cocaine. It has 5 columns and 4 rows. Column 2 and 3 are labeled &quot;Success,&quot; and &quot;Failure,&quot; respectively for the observed values. Similarly, Column 3 and 4 are labeled &quot;Success,&quot; and &quot;Failure,&quot; respectively for the expected values. Row 2 shows &quot;Desipramine&quot; group, which includes Observed &quot;Success&quot; and &quot;Failure&quot; value as 14 and 10, respectively; Expected &quot;Success&quot; and &quot;Failure&quot; value as 8 and 16, respectively. Similarly, Row 3 shows &quot;Lithium&quot; group, which includes Observed &quot;Success&quot; and &quot;Failure&quot; value as 6 and 18, respectively; Expected &quot;Success&quot; and &quot;Failure&quot; value as 8 and 16, respectively. Row 4 shows &quot;Placebo&quot; group, which includes Observed &quot;Success&quot; and &quot;Failure&quot; value as 4 and 20, respectively; Expected &quot;Success&quot; and &quot;Failure&quot; value as 8 and 16, respectively."/>
          <p:cNvPicPr>
            <a:picLocks noChangeAspect="1"/>
          </p:cNvPicPr>
          <p:nvPr/>
        </p:nvPicPr>
        <p:blipFill>
          <a:blip r:embed="rId3" cstate="print"/>
          <a:stretch>
            <a:fillRect/>
          </a:stretch>
        </p:blipFill>
        <p:spPr>
          <a:xfrm>
            <a:off x="418784" y="1097280"/>
            <a:ext cx="8306432" cy="2286000"/>
          </a:xfrm>
          <a:prstGeom prst="rect">
            <a:avLst/>
          </a:prstGeom>
        </p:spPr>
      </p:pic>
      <p:pic>
        <p:nvPicPr>
          <p:cNvPr id="3" name="Picture 2" descr="The image shows chi-square calculations for the values given in the above table. The calculations are mentioned as: chi-square equals summation of square of 'observed count' minus 'expected count' divide by 'expected count.' The expression further equals to whole square of 14 minus 8, divide by 8, plus, whole square of 6 minus 8, divide by 8, plus, whole square of 4 minus 8, divide by 8, plus, whole square of 10 minus 16, divide by 16, plus, whole square of 18 minus 16, divide by 16, plus, whole square of 20 minus 16, divide by 16. The chi-square value is equal to 10.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018" y="3474720"/>
            <a:ext cx="7685964" cy="2918721"/>
          </a:xfrm>
          <a:prstGeom prst="rect">
            <a:avLst/>
          </a:prstGeom>
        </p:spPr>
      </p:pic>
    </p:spTree>
    <p:extLst>
      <p:ext uri="{BB962C8B-B14F-4D97-AF65-F5344CB8AC3E}">
        <p14:creationId xmlns:p14="http://schemas.microsoft.com/office/powerpoint/2010/main" val="1309912347"/>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The Chi-Square Test </a:t>
            </a:r>
            <a:br>
              <a:rPr lang="en-US" sz="3600" b="1" dirty="0">
                <a:solidFill>
                  <a:schemeClr val="accent1"/>
                </a:solidFill>
              </a:rPr>
            </a:br>
            <a:endParaRPr lang="en-US" sz="3600" dirty="0"/>
          </a:p>
        </p:txBody>
      </p:sp>
      <p:pic>
        <p:nvPicPr>
          <p:cNvPr id="2" name="Picture 1" descr="Because chi-square measures how far the observed counts are from what would be expected if H0 were true, large values are evidence against the null hypothesis.&#10;&#10;Is chi-square=10.5 a large value?&#10;&#10;You know the drill: compare the observed value 10.5 against the sampling distribution that shows how chi-square would vary if the null hypothesis were tru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143000"/>
            <a:ext cx="8686800" cy="4436950"/>
          </a:xfrm>
          <a:prstGeom prst="rect">
            <a:avLst/>
          </a:prstGeom>
        </p:spPr>
      </p:pic>
    </p:spTree>
    <p:extLst>
      <p:ext uri="{BB962C8B-B14F-4D97-AF65-F5344CB8AC3E}">
        <p14:creationId xmlns:p14="http://schemas.microsoft.com/office/powerpoint/2010/main" val="4115616071"/>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The Chi-Square Test </a:t>
            </a:r>
            <a:br>
              <a:rPr lang="en-US" sz="3600" b="1" dirty="0">
                <a:solidFill>
                  <a:schemeClr val="accent1"/>
                </a:solidFill>
              </a:rPr>
            </a:br>
            <a:endParaRPr lang="en-US" sz="3600" dirty="0"/>
          </a:p>
        </p:txBody>
      </p:sp>
      <p:sp>
        <p:nvSpPr>
          <p:cNvPr id="8" name="Rectangle 7"/>
          <p:cNvSpPr>
            <a:spLocks noChangeArrowheads="1"/>
          </p:cNvSpPr>
          <p:nvPr/>
        </p:nvSpPr>
        <p:spPr bwMode="auto">
          <a:xfrm>
            <a:off x="266700" y="1371600"/>
            <a:ext cx="8610600" cy="3970318"/>
          </a:xfrm>
          <a:prstGeom prst="rect">
            <a:avLst/>
          </a:prstGeom>
          <a:noFill/>
          <a:ln w="9525">
            <a:noFill/>
            <a:miter lim="800000"/>
            <a:headEnd/>
            <a:tailEnd/>
          </a:ln>
        </p:spPr>
        <p:txBody>
          <a:bodyPr wrap="square">
            <a:spAutoFit/>
          </a:bodyPr>
          <a:lstStyle/>
          <a:p>
            <a:r>
              <a:rPr lang="en-US" sz="2800" dirty="0"/>
              <a:t>This is </a:t>
            </a:r>
            <a:r>
              <a:rPr lang="en-US" sz="2800" i="1" dirty="0"/>
              <a:t>not</a:t>
            </a:r>
            <a:r>
              <a:rPr lang="en-US" sz="2800" dirty="0"/>
              <a:t> a normal distribution.</a:t>
            </a:r>
          </a:p>
          <a:p>
            <a:endParaRPr lang="en-US" sz="2800" dirty="0"/>
          </a:p>
          <a:p>
            <a:r>
              <a:rPr lang="en-US" sz="2800" dirty="0"/>
              <a:t>It is a right-skewed distribution, whose values cannot be negative.</a:t>
            </a:r>
          </a:p>
          <a:p>
            <a:endParaRPr lang="en-US" sz="2800" dirty="0"/>
          </a:p>
          <a:p>
            <a:r>
              <a:rPr lang="en-US" sz="2800" dirty="0"/>
              <a:t>This sampling distribution is different for two-way </a:t>
            </a:r>
          </a:p>
          <a:p>
            <a:r>
              <a:rPr lang="en-US" sz="2800" dirty="0"/>
              <a:t>tables of different sizes.</a:t>
            </a:r>
          </a:p>
          <a:p>
            <a:endParaRPr lang="en-US" sz="2800" dirty="0"/>
          </a:p>
          <a:p>
            <a:endParaRPr lang="en-US" sz="2800" dirty="0"/>
          </a:p>
        </p:txBody>
      </p:sp>
    </p:spTree>
    <p:extLst>
      <p:ext uri="{BB962C8B-B14F-4D97-AF65-F5344CB8AC3E}">
        <p14:creationId xmlns:p14="http://schemas.microsoft.com/office/powerpoint/2010/main" val="910980289"/>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The Chi-Square Test </a:t>
            </a:r>
            <a:br>
              <a:rPr lang="en-US" sz="3600" b="1" dirty="0">
                <a:solidFill>
                  <a:schemeClr val="accent1"/>
                </a:solidFill>
              </a:rPr>
            </a:br>
            <a:endParaRPr lang="en-US" sz="3600" dirty="0"/>
          </a:p>
        </p:txBody>
      </p:sp>
      <mc:AlternateContent xmlns:mc="http://schemas.openxmlformats.org/markup-compatibility/2006" xmlns:a14="http://schemas.microsoft.com/office/drawing/2010/main">
        <mc:Choice Requires="a14">
          <p:sp>
            <p:nvSpPr>
              <p:cNvPr id="8" name="Rectangle 7"/>
              <p:cNvSpPr>
                <a:spLocks noChangeArrowheads="1"/>
              </p:cNvSpPr>
              <p:nvPr/>
            </p:nvSpPr>
            <p:spPr bwMode="auto">
              <a:xfrm>
                <a:off x="342900" y="1219200"/>
                <a:ext cx="8458200" cy="4893647"/>
              </a:xfrm>
              <a:prstGeom prst="rect">
                <a:avLst/>
              </a:prstGeom>
              <a:noFill/>
              <a:ln w="9525">
                <a:noFill/>
                <a:miter lim="800000"/>
                <a:headEnd/>
                <a:tailEnd/>
              </a:ln>
            </p:spPr>
            <p:txBody>
              <a:bodyPr wrap="square">
                <a:spAutoFit/>
              </a:bodyPr>
              <a:lstStyle/>
              <a:p>
                <a:r>
                  <a:rPr lang="en-US" sz="2400" dirty="0"/>
                  <a:t>The sampling distribution of the chi-square statistic</a:t>
                </a:r>
                <a14:m>
                  <m:oMath xmlns:m="http://schemas.openxmlformats.org/officeDocument/2006/math">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𝜒</m:t>
                        </m:r>
                      </m:e>
                      <m:sup>
                        <m:r>
                          <a:rPr lang="en-US" sz="2400" i="1">
                            <a:latin typeface="Cambria Math" panose="02040503050406030204" pitchFamily="18" charset="0"/>
                            <a:ea typeface="Cambria Math" panose="02040503050406030204" pitchFamily="18" charset="0"/>
                          </a:rPr>
                          <m:t>2</m:t>
                        </m:r>
                      </m:sup>
                    </m:sSup>
                  </m:oMath>
                </a14:m>
                <a:r>
                  <a:rPr lang="en-US" sz="2400" dirty="0"/>
                  <a:t> when the null hypothesis of no association is true is called a </a:t>
                </a:r>
                <a:r>
                  <a:rPr lang="en-US" sz="2400" b="1" dirty="0"/>
                  <a:t>chi-square distribution</a:t>
                </a:r>
                <a:r>
                  <a:rPr lang="en-US" sz="2400" dirty="0"/>
                  <a:t>.</a:t>
                </a:r>
              </a:p>
              <a:p>
                <a:endParaRPr lang="en-US" sz="2400" dirty="0"/>
              </a:p>
              <a:p>
                <a:r>
                  <a:rPr lang="en-US" sz="2400" dirty="0"/>
                  <a:t>The chi-square distributions are a family of distributions that take only non-negative values and are skewed to the right. </a:t>
                </a:r>
              </a:p>
              <a:p>
                <a:endParaRPr lang="en-US" sz="2400" dirty="0"/>
              </a:p>
              <a:p>
                <a:r>
                  <a:rPr lang="en-US" sz="2400" dirty="0"/>
                  <a:t>A specific chi-square distribution is specified by giving its </a:t>
                </a:r>
                <a:r>
                  <a:rPr lang="en-US" sz="2400" b="1" dirty="0"/>
                  <a:t>degrees of freedom</a:t>
                </a:r>
                <a:r>
                  <a:rPr lang="en-US" sz="2400" dirty="0"/>
                  <a:t>. </a:t>
                </a:r>
              </a:p>
              <a:p>
                <a:endParaRPr lang="en-US" sz="2400" dirty="0"/>
              </a:p>
              <a:p>
                <a:r>
                  <a:rPr lang="en-US" sz="2400" dirty="0"/>
                  <a:t>The </a:t>
                </a:r>
                <a:r>
                  <a:rPr lang="en-US" sz="2400" b="1" dirty="0"/>
                  <a:t>chi-square test</a:t>
                </a:r>
                <a:r>
                  <a:rPr lang="en-US" sz="2400" dirty="0"/>
                  <a:t> for a two-way table with </a:t>
                </a:r>
                <a:r>
                  <a:rPr lang="en-US" sz="2400" i="1" dirty="0"/>
                  <a:t>r</a:t>
                </a:r>
                <a:r>
                  <a:rPr lang="en-US" sz="2400" dirty="0"/>
                  <a:t> rows and </a:t>
                </a:r>
                <a:r>
                  <a:rPr lang="en-US" sz="2400" i="1" dirty="0"/>
                  <a:t>c</a:t>
                </a:r>
                <a:r>
                  <a:rPr lang="en-US" sz="2400" dirty="0"/>
                  <a:t> columns uses critical values from the chi-square distribution with (</a:t>
                </a:r>
                <a:r>
                  <a:rPr lang="en-US" sz="2400" i="1" dirty="0"/>
                  <a:t>r</a:t>
                </a:r>
                <a:r>
                  <a:rPr lang="en-US" sz="2400" dirty="0"/>
                  <a:t> −1)(</a:t>
                </a:r>
                <a:r>
                  <a:rPr lang="en-US" sz="2400" i="1" dirty="0"/>
                  <a:t>c</a:t>
                </a:r>
                <a:r>
                  <a:rPr lang="en-US" sz="2400" dirty="0"/>
                  <a:t> −1) degrees of freedom.</a:t>
                </a:r>
              </a:p>
            </p:txBody>
          </p:sp>
        </mc:Choice>
        <mc:Fallback xmlns="">
          <p:sp>
            <p:nvSpPr>
              <p:cNvPr id="8" name="Rectangle 7"/>
              <p:cNvSpPr>
                <a:spLocks noRot="1" noChangeAspect="1" noMove="1" noResize="1" noEditPoints="1" noAdjustHandles="1" noChangeArrowheads="1" noChangeShapeType="1" noTextEdit="1"/>
              </p:cNvSpPr>
              <p:nvPr/>
            </p:nvSpPr>
            <p:spPr bwMode="auto">
              <a:xfrm>
                <a:off x="342900" y="1219200"/>
                <a:ext cx="8458200" cy="4893647"/>
              </a:xfrm>
              <a:prstGeom prst="rect">
                <a:avLst/>
              </a:prstGeom>
              <a:blipFill>
                <a:blip r:embed="rId3"/>
                <a:stretch>
                  <a:fillRect l="-1081" t="-872" b="-1993"/>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654214939"/>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The Chi-Square Test </a:t>
            </a:r>
            <a:br>
              <a:rPr lang="en-US" sz="3600" b="1" dirty="0">
                <a:solidFill>
                  <a:schemeClr val="accent1"/>
                </a:solidFill>
              </a:rPr>
            </a:br>
            <a:endParaRPr lang="en-US" sz="3600" dirty="0"/>
          </a:p>
        </p:txBody>
      </p:sp>
      <p:pic>
        <p:nvPicPr>
          <p:cNvPr id="4" name="Picture 3" descr="A graph plots three density curves for three members of the chi-square family of distributions. The density curves are labeled as follows: d times f equals 1, d times f equals 4, and d times f equals 8. The curve d times f equals 1, slopes drastically downwards. The curve d times f equals 4 is a left skewed curve that starts from the origin, rises up, and slopes down. The curve d times f equals 8 starts close to the origin, has a positive slope, peaks below the highest points of the other curves, and gradually slopes negatively.">
            <a:extLst>
              <a:ext uri="{FF2B5EF4-FFF2-40B4-BE49-F238E27FC236}">
                <a16:creationId xmlns:a16="http://schemas.microsoft.com/office/drawing/2014/main" id="{3F1C62DC-078F-4110-9580-FC3114CC84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600200"/>
            <a:ext cx="6705045" cy="4065696"/>
          </a:xfrm>
          <a:prstGeom prst="rect">
            <a:avLst/>
          </a:prstGeom>
        </p:spPr>
      </p:pic>
    </p:spTree>
    <p:extLst>
      <p:ext uri="{BB962C8B-B14F-4D97-AF65-F5344CB8AC3E}">
        <p14:creationId xmlns:p14="http://schemas.microsoft.com/office/powerpoint/2010/main" val="3710420022"/>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The Chi-Square Test </a:t>
            </a:r>
            <a:br>
              <a:rPr lang="en-US" sz="3600" b="1" dirty="0">
                <a:solidFill>
                  <a:schemeClr val="accent1"/>
                </a:solidFill>
              </a:rPr>
            </a:br>
            <a:endParaRPr lang="en-US" sz="3600" dirty="0"/>
          </a:p>
        </p:txBody>
      </p:sp>
      <p:sp>
        <p:nvSpPr>
          <p:cNvPr id="8" name="Rectangle 7"/>
          <p:cNvSpPr>
            <a:spLocks noChangeArrowheads="1"/>
          </p:cNvSpPr>
          <p:nvPr/>
        </p:nvSpPr>
        <p:spPr bwMode="auto">
          <a:xfrm>
            <a:off x="266700" y="1371600"/>
            <a:ext cx="8610600" cy="4832092"/>
          </a:xfrm>
          <a:prstGeom prst="rect">
            <a:avLst/>
          </a:prstGeom>
          <a:noFill/>
          <a:ln w="9525">
            <a:noFill/>
            <a:miter lim="800000"/>
            <a:headEnd/>
            <a:tailEnd/>
          </a:ln>
        </p:spPr>
        <p:txBody>
          <a:bodyPr wrap="square">
            <a:spAutoFit/>
          </a:bodyPr>
          <a:lstStyle/>
          <a:p>
            <a:r>
              <a:rPr lang="en-US" sz="2800" dirty="0"/>
              <a:t>We let software get the areas under the chi-square curve to calculate </a:t>
            </a:r>
            <a:r>
              <a:rPr lang="en-US" sz="2800" i="1" dirty="0"/>
              <a:t>P</a:t>
            </a:r>
            <a:r>
              <a:rPr lang="en-US" sz="2800" dirty="0"/>
              <a:t>-values for us. Table 24.1 is a shortcut. </a:t>
            </a:r>
          </a:p>
          <a:p>
            <a:endParaRPr lang="en-US" sz="2800" dirty="0"/>
          </a:p>
          <a:p>
            <a:r>
              <a:rPr lang="en-US" sz="2800" dirty="0"/>
              <a:t>It shows how large the chi-square statistic must be in order to be significant at various levels. Each number of degrees of freedom has a separate row in the table. We see, for example, that a chi-square statistic with 3 degrees of freedom is significant at the 5% level if it is greater than 7.81 and is significant at the 1% level if it is greater than 11.34.</a:t>
            </a:r>
          </a:p>
        </p:txBody>
      </p:sp>
    </p:spTree>
    <p:extLst>
      <p:ext uri="{BB962C8B-B14F-4D97-AF65-F5344CB8AC3E}">
        <p14:creationId xmlns:p14="http://schemas.microsoft.com/office/powerpoint/2010/main" val="254117966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Example Graduation Plans: 95% CI </a:t>
            </a:r>
            <a:br>
              <a:rPr lang="en-US" sz="3600" b="1" dirty="0">
                <a:solidFill>
                  <a:schemeClr val="accent1"/>
                </a:solidFill>
              </a:rPr>
            </a:br>
            <a:endParaRPr lang="en-US" sz="3600" dirty="0"/>
          </a:p>
        </p:txBody>
      </p:sp>
      <mc:AlternateContent xmlns:mc="http://schemas.openxmlformats.org/markup-compatibility/2006" xmlns:a14="http://schemas.microsoft.com/office/drawing/2010/main">
        <mc:Choice Requires="a14">
          <p:sp>
            <p:nvSpPr>
              <p:cNvPr id="8" name="Rectangle 7"/>
              <p:cNvSpPr/>
              <p:nvPr/>
            </p:nvSpPr>
            <p:spPr>
              <a:xfrm>
                <a:off x="301752" y="1097280"/>
                <a:ext cx="8759952" cy="6690678"/>
              </a:xfrm>
              <a:prstGeom prst="rect">
                <a:avLst/>
              </a:prstGeom>
            </p:spPr>
            <p:txBody>
              <a:bodyPr>
                <a:spAutoFit/>
              </a:bodyPr>
              <a:lstStyle/>
              <a:p>
                <a:pPr fontAlgn="auto">
                  <a:spcBef>
                    <a:spcPts val="0"/>
                  </a:spcBef>
                  <a:spcAft>
                    <a:spcPts val="0"/>
                  </a:spcAft>
                  <a:defRPr/>
                </a:pPr>
                <a:r>
                  <a:rPr lang="en-US" dirty="0"/>
                  <a:t>The National Survey of Student Engagement (NSSE) is administered annually to </a:t>
                </a:r>
                <a:r>
                  <a:rPr lang="en-US" b="1" dirty="0"/>
                  <a:t>first-year and senior undergraduate students across the United States and Canada. </a:t>
                </a:r>
              </a:p>
              <a:p>
                <a:pPr fontAlgn="auto">
                  <a:spcBef>
                    <a:spcPts val="0"/>
                  </a:spcBef>
                  <a:spcAft>
                    <a:spcPts val="0"/>
                  </a:spcAft>
                  <a:defRPr/>
                </a:pPr>
                <a:endParaRPr lang="en-US" dirty="0"/>
              </a:p>
              <a:p>
                <a:pPr fontAlgn="auto">
                  <a:spcBef>
                    <a:spcPts val="0"/>
                  </a:spcBef>
                  <a:spcAft>
                    <a:spcPts val="0"/>
                  </a:spcAft>
                  <a:defRPr/>
                </a:pPr>
                <a:r>
                  <a:rPr lang="en-US" dirty="0"/>
                  <a:t>In 2018, the NSSE was completed by students from 511 institutions of higher learning. One question graduating seniors were asked was, </a:t>
                </a:r>
                <a:r>
                  <a:rPr lang="en-US" b="1" dirty="0"/>
                  <a:t>“After graduation, what best describes your immediate plans?”. </a:t>
                </a:r>
                <a:r>
                  <a:rPr lang="en-US" dirty="0"/>
                  <a:t>Of the </a:t>
                </a:r>
                <a:r>
                  <a:rPr lang="en-US" b="1" dirty="0"/>
                  <a:t>23,915 </a:t>
                </a:r>
                <a:r>
                  <a:rPr lang="en-US" b="1" dirty="0">
                    <a:solidFill>
                      <a:schemeClr val="accent6"/>
                    </a:solidFill>
                  </a:rPr>
                  <a:t>seniors</a:t>
                </a:r>
                <a:r>
                  <a:rPr lang="en-US" b="1" dirty="0"/>
                  <a:t> </a:t>
                </a:r>
                <a:r>
                  <a:rPr lang="en-US" dirty="0"/>
                  <a:t>who answered this question, </a:t>
                </a:r>
                <a:r>
                  <a:rPr lang="en-US" b="1" dirty="0"/>
                  <a:t>5,038</a:t>
                </a:r>
                <a:r>
                  <a:rPr lang="en-US" dirty="0"/>
                  <a:t> indicated they planned to go to graduate or professional school.</a:t>
                </a:r>
              </a:p>
              <a:p>
                <a:pPr fontAlgn="auto">
                  <a:spcBef>
                    <a:spcPts val="0"/>
                  </a:spcBef>
                  <a:spcAft>
                    <a:spcPts val="0"/>
                  </a:spcAft>
                  <a:defRPr/>
                </a:pPr>
                <a:endParaRPr lang="en-US" dirty="0"/>
              </a:p>
              <a:p>
                <a:pPr fontAlgn="auto">
                  <a:spcBef>
                    <a:spcPts val="0"/>
                  </a:spcBef>
                  <a:spcAft>
                    <a:spcPts val="0"/>
                  </a:spcAft>
                  <a:defRPr/>
                </a:pPr>
                <a:r>
                  <a:rPr lang="en-US" dirty="0"/>
                  <a:t>The </a:t>
                </a:r>
                <a:r>
                  <a:rPr lang="en-US" b="1" dirty="0"/>
                  <a:t>population is college seniors </a:t>
                </a:r>
                <a:r>
                  <a:rPr lang="en-US" dirty="0"/>
                  <a:t>who reside in the United States or Canada. The parameter is the proportion who plan to go to graduate or professional school.</a:t>
                </a:r>
              </a:p>
              <a:p>
                <a:pPr fontAlgn="auto">
                  <a:spcBef>
                    <a:spcPts val="0"/>
                  </a:spcBef>
                  <a:spcAft>
                    <a:spcPts val="0"/>
                  </a:spcAft>
                  <a:defRPr/>
                </a:pPr>
                <a:endParaRPr lang="en-US" dirty="0"/>
              </a:p>
              <a:p>
                <a:pPr fontAlgn="auto">
                  <a:spcBef>
                    <a:spcPts val="0"/>
                  </a:spcBef>
                  <a:spcAft>
                    <a:spcPts val="0"/>
                  </a:spcAft>
                  <a:defRPr/>
                </a:pPr>
                <a14:m>
                  <m:oMathPara xmlns:m="http://schemas.openxmlformats.org/officeDocument/2006/math">
                    <m:oMathParaPr>
                      <m:jc m:val="left"/>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𝑝</m:t>
                          </m:r>
                        </m:e>
                      </m:acc>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𝑐𝑜𝑢𝑛𝑡</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i="1">
                              <a:latin typeface="Cambria Math" panose="02040503050406030204" pitchFamily="18" charset="0"/>
                            </a:rPr>
                            <m:t>𝑡h𝑒</m:t>
                          </m:r>
                          <m:r>
                            <a:rPr lang="en-US" i="1">
                              <a:latin typeface="Cambria Math" panose="02040503050406030204" pitchFamily="18" charset="0"/>
                            </a:rPr>
                            <m:t> </m:t>
                          </m:r>
                          <m:r>
                            <a:rPr lang="en-US" i="1">
                              <a:latin typeface="Cambria Math" panose="02040503050406030204" pitchFamily="18" charset="0"/>
                            </a:rPr>
                            <m:t>𝑠𝑎𝑚𝑝𝑙𝑒</m:t>
                          </m:r>
                        </m:num>
                        <m:den>
                          <m:r>
                            <a:rPr lang="en-US" i="1">
                              <a:latin typeface="Cambria Math" panose="02040503050406030204" pitchFamily="18" charset="0"/>
                            </a:rPr>
                            <m:t>𝑠𝑖𝑧𝑒</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𝑡h𝑒</m:t>
                          </m:r>
                          <m:r>
                            <a:rPr lang="en-US" i="1">
                              <a:latin typeface="Cambria Math" panose="02040503050406030204" pitchFamily="18" charset="0"/>
                            </a:rPr>
                            <m:t> </m:t>
                          </m:r>
                          <m:r>
                            <a:rPr lang="en-US" i="1">
                              <a:latin typeface="Cambria Math" panose="02040503050406030204" pitchFamily="18" charset="0"/>
                            </a:rPr>
                            <m:t>𝑠𝑎𝑚𝑝𝑙𝑒</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5,038</m:t>
                          </m:r>
                        </m:num>
                        <m:den>
                          <m:r>
                            <a:rPr lang="en-US" i="1">
                              <a:latin typeface="Cambria Math" panose="02040503050406030204" pitchFamily="18" charset="0"/>
                            </a:rPr>
                            <m:t>23,915</m:t>
                          </m:r>
                        </m:den>
                      </m:f>
                      <m:r>
                        <a:rPr lang="en-US" i="1">
                          <a:latin typeface="Cambria Math" panose="02040503050406030204" pitchFamily="18" charset="0"/>
                        </a:rPr>
                        <m:t>=0.211</m:t>
                      </m:r>
                    </m:oMath>
                  </m:oMathPara>
                </a14:m>
                <a:endParaRPr lang="en-US" dirty="0"/>
              </a:p>
              <a:p>
                <a:pPr fontAlgn="auto">
                  <a:spcBef>
                    <a:spcPts val="0"/>
                  </a:spcBef>
                  <a:spcAft>
                    <a:spcPts val="0"/>
                  </a:spcAft>
                  <a:defRPr/>
                </a:pPr>
                <a:endParaRPr lang="en-US" dirty="0"/>
              </a:p>
              <a:p>
                <a:pPr fontAlgn="auto">
                  <a:spcBef>
                    <a:spcPts val="0"/>
                  </a:spcBef>
                  <a:spcAft>
                    <a:spcPts val="0"/>
                  </a:spcAft>
                  <a:defRPr/>
                </a:pPr>
                <a:r>
                  <a:rPr lang="en-US" dirty="0"/>
                  <a:t>The 95% confidence interval for the proportion of all college seniors from the United States and Canada who plan to go to graduate or professional school is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𝑝</m:t>
                        </m:r>
                      </m:e>
                    </m:acc>
                    <m:r>
                      <a:rPr lang="en-US" i="1">
                        <a:latin typeface="Cambria Math" panose="02040503050406030204" pitchFamily="18" charset="0"/>
                        <a:ea typeface="Cambria Math" panose="02040503050406030204" pitchFamily="18" charset="0"/>
                      </a:rPr>
                      <m:t>±2</m:t>
                    </m:r>
                    <m:rad>
                      <m:radPr>
                        <m:degHide m:val="on"/>
                        <m:ctrlPr>
                          <a:rPr lang="en-US" i="1">
                            <a:latin typeface="Cambria Math" panose="02040503050406030204" pitchFamily="18" charset="0"/>
                            <a:ea typeface="Cambria Math" panose="02040503050406030204" pitchFamily="18" charset="0"/>
                          </a:rPr>
                        </m:ctrlPr>
                      </m:radPr>
                      <m:deg/>
                      <m:e>
                        <m:f>
                          <m:fPr>
                            <m:ctrlPr>
                              <a:rPr lang="en-US" i="1">
                                <a:latin typeface="Cambria Math" panose="02040503050406030204" pitchFamily="18" charset="0"/>
                                <a:ea typeface="Cambria Math" panose="02040503050406030204" pitchFamily="18" charset="0"/>
                              </a:rPr>
                            </m:ctrlPr>
                          </m:fPr>
                          <m:num>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𝑝</m:t>
                                </m:r>
                              </m:e>
                            </m:acc>
                            <m:r>
                              <a:rPr lang="en-US" i="1">
                                <a:latin typeface="Cambria Math" panose="02040503050406030204" pitchFamily="18" charset="0"/>
                                <a:ea typeface="Cambria Math" panose="02040503050406030204" pitchFamily="18" charset="0"/>
                              </a:rPr>
                              <m:t>(1−</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𝑝</m:t>
                                </m:r>
                              </m:e>
                            </m:acc>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𝑛</m:t>
                            </m:r>
                          </m:den>
                        </m:f>
                      </m:e>
                    </m:rad>
                    <m:r>
                      <a:rPr lang="en-US" dirty="0">
                        <a:latin typeface="Cambria Math" panose="02040503050406030204" pitchFamily="18" charset="0"/>
                      </a:rPr>
                      <m:t>→0.211</m:t>
                    </m:r>
                    <m:r>
                      <a:rPr lang="en-US" i="1">
                        <a:latin typeface="Cambria Math" panose="02040503050406030204" pitchFamily="18" charset="0"/>
                        <a:ea typeface="Cambria Math" panose="02040503050406030204" pitchFamily="18" charset="0"/>
                      </a:rPr>
                      <m:t>±2</m:t>
                    </m:r>
                    <m:rad>
                      <m:radPr>
                        <m:degHide m:val="on"/>
                        <m:ctrlPr>
                          <a:rPr lang="en-US" i="1">
                            <a:latin typeface="Cambria Math" panose="02040503050406030204" pitchFamily="18" charset="0"/>
                            <a:ea typeface="Cambria Math" panose="02040503050406030204" pitchFamily="18" charset="0"/>
                          </a:rPr>
                        </m:ctrlPr>
                      </m:radPr>
                      <m:deg/>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0.211 (1−0.211)</m:t>
                            </m:r>
                          </m:num>
                          <m:den>
                            <m:r>
                              <a:rPr lang="en-US" i="1">
                                <a:latin typeface="Cambria Math" panose="02040503050406030204" pitchFamily="18" charset="0"/>
                                <a:ea typeface="Cambria Math" panose="02040503050406030204" pitchFamily="18" charset="0"/>
                              </a:rPr>
                              <m:t>23,915</m:t>
                            </m:r>
                          </m:den>
                        </m:f>
                      </m:e>
                    </m:rad>
                  </m:oMath>
                </a14:m>
                <a:r>
                  <a:rPr lang="en-US" dirty="0"/>
                  <a:t> = 0.2057 to 0.2163</a:t>
                </a:r>
              </a:p>
              <a:p>
                <a:pPr fontAlgn="auto">
                  <a:spcBef>
                    <a:spcPts val="0"/>
                  </a:spcBef>
                  <a:spcAft>
                    <a:spcPts val="0"/>
                  </a:spcAft>
                  <a:defRPr/>
                </a:pPr>
                <a:endParaRPr lang="en-US" dirty="0"/>
              </a:p>
              <a:p>
                <a:pPr fontAlgn="auto">
                  <a:spcBef>
                    <a:spcPts val="0"/>
                  </a:spcBef>
                  <a:spcAft>
                    <a:spcPts val="0"/>
                  </a:spcAft>
                  <a:defRPr/>
                </a:pPr>
                <a:endParaRPr lang="en-US" sz="2000" dirty="0"/>
              </a:p>
              <a:p>
                <a:pPr fontAlgn="auto">
                  <a:spcBef>
                    <a:spcPts val="0"/>
                  </a:spcBef>
                  <a:spcAft>
                    <a:spcPts val="0"/>
                  </a:spcAft>
                  <a:defRPr/>
                </a:pPr>
                <a:endParaRPr lang="en-US" sz="2800" dirty="0"/>
              </a:p>
            </p:txBody>
          </p:sp>
        </mc:Choice>
        <mc:Fallback xmlns="">
          <p:sp>
            <p:nvSpPr>
              <p:cNvPr id="8" name="Rectangle 7"/>
              <p:cNvSpPr>
                <a:spLocks noRot="1" noChangeAspect="1" noMove="1" noResize="1" noEditPoints="1" noAdjustHandles="1" noChangeArrowheads="1" noChangeShapeType="1" noTextEdit="1"/>
              </p:cNvSpPr>
              <p:nvPr/>
            </p:nvSpPr>
            <p:spPr>
              <a:xfrm>
                <a:off x="301752" y="1097280"/>
                <a:ext cx="8759952" cy="6690678"/>
              </a:xfrm>
              <a:prstGeom prst="rect">
                <a:avLst/>
              </a:prstGeom>
              <a:blipFill>
                <a:blip r:embed="rId3"/>
                <a:stretch>
                  <a:fillRect l="-725" t="-379" r="-145"/>
                </a:stretch>
              </a:blipFill>
            </p:spPr>
            <p:txBody>
              <a:bodyPr/>
              <a:lstStyle/>
              <a:p>
                <a:r>
                  <a:rPr lang="en-US">
                    <a:noFill/>
                  </a:rPr>
                  <a:t> </a:t>
                </a:r>
              </a:p>
            </p:txBody>
          </p:sp>
        </mc:Fallback>
      </mc:AlternateContent>
    </p:spTree>
    <p:extLst>
      <p:ext uri="{BB962C8B-B14F-4D97-AF65-F5344CB8AC3E}">
        <p14:creationId xmlns:p14="http://schemas.microsoft.com/office/powerpoint/2010/main" val="3151690282"/>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The Chi-Square Test </a:t>
            </a:r>
            <a:br>
              <a:rPr lang="en-US" sz="3600" b="1" dirty="0">
                <a:solidFill>
                  <a:schemeClr val="accent1"/>
                </a:solidFill>
              </a:rPr>
            </a:br>
            <a:endParaRPr lang="en-US" sz="3600" dirty="0"/>
          </a:p>
        </p:txBody>
      </p:sp>
      <p:sp>
        <p:nvSpPr>
          <p:cNvPr id="8" name="Rectangle 7"/>
          <p:cNvSpPr>
            <a:spLocks noChangeArrowheads="1"/>
          </p:cNvSpPr>
          <p:nvPr/>
        </p:nvSpPr>
        <p:spPr bwMode="auto">
          <a:xfrm>
            <a:off x="266700" y="1219200"/>
            <a:ext cx="8610600" cy="4832092"/>
          </a:xfrm>
          <a:prstGeom prst="rect">
            <a:avLst/>
          </a:prstGeom>
          <a:noFill/>
          <a:ln w="9525">
            <a:noFill/>
            <a:miter lim="800000"/>
            <a:headEnd/>
            <a:tailEnd/>
          </a:ln>
        </p:spPr>
        <p:txBody>
          <a:bodyPr wrap="square">
            <a:spAutoFit/>
          </a:bodyPr>
          <a:lstStyle/>
          <a:p>
            <a:r>
              <a:rPr lang="en-US" sz="2800" dirty="0"/>
              <a:t>We let software get the areas under the chi-square curve to calculate </a:t>
            </a:r>
            <a:r>
              <a:rPr lang="en-US" sz="2800" i="1" dirty="0"/>
              <a:t>P</a:t>
            </a:r>
            <a:r>
              <a:rPr lang="en-US" sz="2800" dirty="0"/>
              <a:t>-values for us. Table 24.1 is a shortcut. </a:t>
            </a:r>
          </a:p>
          <a:p>
            <a:endParaRPr lang="en-US" sz="2800" dirty="0"/>
          </a:p>
          <a:p>
            <a:r>
              <a:rPr lang="en-US" sz="2800" dirty="0"/>
              <a:t>It shows how large the chi-square statistic must be in order to be significant at various levels. </a:t>
            </a:r>
          </a:p>
          <a:p>
            <a:endParaRPr lang="en-US" sz="2800" dirty="0"/>
          </a:p>
          <a:p>
            <a:r>
              <a:rPr lang="en-US" sz="2800" dirty="0"/>
              <a:t>This isn’t as good as an actual </a:t>
            </a:r>
            <a:r>
              <a:rPr lang="en-US" sz="2800" i="1" dirty="0"/>
              <a:t>P</a:t>
            </a:r>
            <a:r>
              <a:rPr lang="en-US" sz="2800" dirty="0"/>
              <a:t>-value, but it is often good enough. </a:t>
            </a:r>
          </a:p>
          <a:p>
            <a:endParaRPr lang="en-US" sz="2800" dirty="0"/>
          </a:p>
          <a:p>
            <a:endParaRPr lang="en-US" sz="2800" dirty="0"/>
          </a:p>
        </p:txBody>
      </p:sp>
    </p:spTree>
    <p:extLst>
      <p:ext uri="{BB962C8B-B14F-4D97-AF65-F5344CB8AC3E}">
        <p14:creationId xmlns:p14="http://schemas.microsoft.com/office/powerpoint/2010/main" val="637787188"/>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The Chi-Square Test </a:t>
            </a:r>
            <a:br>
              <a:rPr lang="en-US" sz="3600" b="1" dirty="0">
                <a:solidFill>
                  <a:schemeClr val="accent1"/>
                </a:solidFill>
              </a:rPr>
            </a:br>
            <a:endParaRPr lang="en-US" sz="3600" dirty="0"/>
          </a:p>
        </p:txBody>
      </p:sp>
      <p:pic>
        <p:nvPicPr>
          <p:cNvPr id="2" name="Picture 1" descr="The image shows a chi-square table which has 8 columns and 10 rows. Column headings represents Significance level alpha sign (α), and the row headings show degree of freedom (df) values from 1 to 9. The table mentions the statement &quot;To be significant at level alpha sign (α), a chi-square statistic must be larger than the table entry for alpha sign (α)."/>
          <p:cNvPicPr>
            <a:picLocks noChangeAspect="1"/>
          </p:cNvPicPr>
          <p:nvPr/>
        </p:nvPicPr>
        <p:blipFill>
          <a:blip r:embed="rId3" cstate="print"/>
          <a:stretch>
            <a:fillRect/>
          </a:stretch>
        </p:blipFill>
        <p:spPr>
          <a:xfrm>
            <a:off x="304800" y="1143000"/>
            <a:ext cx="8688983" cy="5029200"/>
          </a:xfrm>
          <a:prstGeom prst="rect">
            <a:avLst/>
          </a:prstGeom>
        </p:spPr>
      </p:pic>
    </p:spTree>
    <p:extLst>
      <p:ext uri="{BB962C8B-B14F-4D97-AF65-F5344CB8AC3E}">
        <p14:creationId xmlns:p14="http://schemas.microsoft.com/office/powerpoint/2010/main" val="2892762668"/>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The Chi-Square Test </a:t>
            </a:r>
            <a:br>
              <a:rPr lang="en-US" sz="3600" b="1" dirty="0">
                <a:solidFill>
                  <a:schemeClr val="accent1"/>
                </a:solidFill>
              </a:rPr>
            </a:br>
            <a:endParaRPr lang="en-US" sz="3600" dirty="0"/>
          </a:p>
        </p:txBody>
      </p:sp>
      <mc:AlternateContent xmlns:mc="http://schemas.openxmlformats.org/markup-compatibility/2006" xmlns:a14="http://schemas.microsoft.com/office/drawing/2010/main">
        <mc:Choice Requires="a14">
          <p:sp>
            <p:nvSpPr>
              <p:cNvPr id="8" name="Rectangle 7"/>
              <p:cNvSpPr>
                <a:spLocks noChangeArrowheads="1"/>
              </p:cNvSpPr>
              <p:nvPr/>
            </p:nvSpPr>
            <p:spPr bwMode="auto">
              <a:xfrm>
                <a:off x="342900" y="1371600"/>
                <a:ext cx="8458200" cy="3970318"/>
              </a:xfrm>
              <a:prstGeom prst="rect">
                <a:avLst/>
              </a:prstGeom>
              <a:noFill/>
              <a:ln w="9525">
                <a:noFill/>
                <a:miter lim="800000"/>
                <a:headEnd/>
                <a:tailEnd/>
              </a:ln>
            </p:spPr>
            <p:txBody>
              <a:bodyPr wrap="square">
                <a:spAutoFit/>
              </a:bodyPr>
              <a:lstStyle/>
              <a:p>
                <a:r>
                  <a:rPr lang="en-US" sz="2800" dirty="0"/>
                  <a:t>The two-way table of three treatments by two outcomes for the cocaine study has three rows and two columns. </a:t>
                </a:r>
              </a:p>
              <a:p>
                <a:endParaRPr lang="en-US" sz="2800" dirty="0"/>
              </a:p>
              <a:p>
                <a:r>
                  <a:rPr lang="en-US" sz="2800" dirty="0"/>
                  <a:t>That is, </a:t>
                </a:r>
                <a:r>
                  <a:rPr lang="en-US" sz="2800" i="1" dirty="0"/>
                  <a:t>r</a:t>
                </a:r>
                <a:r>
                  <a:rPr lang="en-US" sz="2800" dirty="0"/>
                  <a:t> = 3 and </a:t>
                </a:r>
                <a:r>
                  <a:rPr lang="en-US" sz="2800" i="1" dirty="0"/>
                  <a:t>c</a:t>
                </a:r>
                <a:r>
                  <a:rPr lang="en-US" sz="2800" dirty="0"/>
                  <a:t> = 2. </a:t>
                </a:r>
              </a:p>
              <a:p>
                <a:endParaRPr lang="en-US" sz="2800" dirty="0"/>
              </a:p>
              <a:p>
                <a:r>
                  <a:rPr lang="en-US" sz="2800" dirty="0"/>
                  <a:t>The chi-square statistic, therefore, has degrees of freedom </a:t>
                </a:r>
                <a14:m>
                  <m:oMath xmlns:m="http://schemas.openxmlformats.org/officeDocument/2006/math">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𝑟</m:t>
                        </m:r>
                        <m:r>
                          <a:rPr lang="en-US" sz="2800" b="0" i="1" smtClean="0">
                            <a:latin typeface="Cambria Math" panose="02040503050406030204" pitchFamily="18" charset="0"/>
                          </a:rPr>
                          <m:t>−1</m:t>
                        </m:r>
                      </m:e>
                    </m:d>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𝑐</m:t>
                        </m:r>
                        <m:r>
                          <a:rPr lang="en-US" sz="2800" b="0" i="1" smtClean="0">
                            <a:latin typeface="Cambria Math" panose="02040503050406030204" pitchFamily="18" charset="0"/>
                          </a:rPr>
                          <m:t>−1</m:t>
                        </m:r>
                      </m:e>
                    </m:d>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3−1</m:t>
                        </m:r>
                      </m:e>
                    </m:d>
                    <m:d>
                      <m:dPr>
                        <m:ctrlPr>
                          <a:rPr lang="en-US" sz="2800" b="0" i="1" smtClean="0">
                            <a:latin typeface="Cambria Math" panose="02040503050406030204" pitchFamily="18" charset="0"/>
                          </a:rPr>
                        </m:ctrlPr>
                      </m:dPr>
                      <m:e>
                        <m:r>
                          <a:rPr lang="en-US" sz="2800" b="0" i="1" smtClean="0">
                            <a:latin typeface="Cambria Math" panose="02040503050406030204" pitchFamily="18" charset="0"/>
                          </a:rPr>
                          <m:t>2−1</m:t>
                        </m:r>
                      </m:e>
                    </m:d>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2</m:t>
                        </m:r>
                      </m:e>
                    </m:d>
                    <m:d>
                      <m:dPr>
                        <m:ctrlPr>
                          <a:rPr lang="en-US" sz="2800" b="0" i="1" smtClean="0">
                            <a:latin typeface="Cambria Math" panose="02040503050406030204" pitchFamily="18" charset="0"/>
                          </a:rPr>
                        </m:ctrlPr>
                      </m:dPr>
                      <m:e>
                        <m:r>
                          <a:rPr lang="en-US" sz="2800" b="0" i="1" smtClean="0">
                            <a:latin typeface="Cambria Math" panose="02040503050406030204" pitchFamily="18" charset="0"/>
                          </a:rPr>
                          <m:t>1</m:t>
                        </m:r>
                      </m:e>
                    </m:d>
                    <m:r>
                      <a:rPr lang="en-US" sz="2800" b="0" i="1" smtClean="0">
                        <a:latin typeface="Cambria Math" panose="02040503050406030204" pitchFamily="18" charset="0"/>
                      </a:rPr>
                      <m:t>=2</m:t>
                    </m:r>
                  </m:oMath>
                </a14:m>
                <a:r>
                  <a:rPr lang="en-US" sz="2800" dirty="0"/>
                  <a:t>. </a:t>
                </a:r>
              </a:p>
            </p:txBody>
          </p:sp>
        </mc:Choice>
        <mc:Fallback xmlns="">
          <p:sp>
            <p:nvSpPr>
              <p:cNvPr id="8" name="Rectangle 7"/>
              <p:cNvSpPr>
                <a:spLocks noRot="1" noChangeAspect="1" noMove="1" noResize="1" noEditPoints="1" noAdjustHandles="1" noChangeArrowheads="1" noChangeShapeType="1" noTextEdit="1"/>
              </p:cNvSpPr>
              <p:nvPr/>
            </p:nvSpPr>
            <p:spPr bwMode="auto">
              <a:xfrm>
                <a:off x="342900" y="1371600"/>
                <a:ext cx="8458200" cy="3970318"/>
              </a:xfrm>
              <a:prstGeom prst="rect">
                <a:avLst/>
              </a:prstGeom>
              <a:blipFill>
                <a:blip r:embed="rId3"/>
                <a:stretch>
                  <a:fillRect l="-1441" t="-1536" r="-72" b="-3379"/>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376566977"/>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The Chi-Square Test </a:t>
            </a:r>
            <a:br>
              <a:rPr lang="en-US" sz="3600" b="1" dirty="0">
                <a:solidFill>
                  <a:schemeClr val="accent1"/>
                </a:solidFill>
              </a:rPr>
            </a:br>
            <a:endParaRPr lang="en-US" sz="3600" dirty="0"/>
          </a:p>
        </p:txBody>
      </p:sp>
      <mc:AlternateContent xmlns:mc="http://schemas.openxmlformats.org/markup-compatibility/2006" xmlns:a14="http://schemas.microsoft.com/office/drawing/2010/main">
        <mc:Choice Requires="a14">
          <p:sp>
            <p:nvSpPr>
              <p:cNvPr id="8" name="Rectangle 7"/>
              <p:cNvSpPr>
                <a:spLocks noChangeArrowheads="1"/>
              </p:cNvSpPr>
              <p:nvPr/>
            </p:nvSpPr>
            <p:spPr bwMode="auto">
              <a:xfrm>
                <a:off x="342900" y="1143000"/>
                <a:ext cx="8458200" cy="5293757"/>
              </a:xfrm>
              <a:prstGeom prst="rect">
                <a:avLst/>
              </a:prstGeom>
              <a:noFill/>
              <a:ln w="9525">
                <a:noFill/>
                <a:miter lim="800000"/>
                <a:headEnd/>
                <a:tailEnd/>
              </a:ln>
            </p:spPr>
            <p:txBody>
              <a:bodyPr wrap="square">
                <a:spAutoFit/>
              </a:bodyPr>
              <a:lstStyle/>
              <a:p>
                <a:r>
                  <a:rPr lang="en-US" sz="2600" dirty="0"/>
                  <a:t>Look in the </a:t>
                </a:r>
                <a:r>
                  <a:rPr lang="en-US" sz="2600" i="1" dirty="0" err="1"/>
                  <a:t>df</a:t>
                </a:r>
                <a:r>
                  <a:rPr lang="en-US" sz="2600" dirty="0"/>
                  <a:t> = 2 row of Table 24.1. </a:t>
                </a:r>
              </a:p>
              <a:p>
                <a:endParaRPr lang="en-US" sz="2600" dirty="0"/>
              </a:p>
              <a:p>
                <a14:m>
                  <m:oMath xmlns:m="http://schemas.openxmlformats.org/officeDocument/2006/math">
                    <m:sSup>
                      <m:sSupPr>
                        <m:ctrlPr>
                          <a:rPr lang="en-US" sz="2600" i="1">
                            <a:latin typeface="Cambria Math" panose="02040503050406030204" pitchFamily="18" charset="0"/>
                          </a:rPr>
                        </m:ctrlPr>
                      </m:sSupPr>
                      <m:e>
                        <m:r>
                          <a:rPr lang="en-US" sz="2600" i="1">
                            <a:latin typeface="Cambria Math" panose="02040503050406030204" pitchFamily="18" charset="0"/>
                            <a:ea typeface="Cambria Math" panose="02040503050406030204" pitchFamily="18" charset="0"/>
                          </a:rPr>
                          <m:t>𝜒</m:t>
                        </m:r>
                      </m:e>
                      <m:sup>
                        <m:r>
                          <a:rPr lang="en-US" sz="2600" i="1">
                            <a:latin typeface="Cambria Math" panose="02040503050406030204" pitchFamily="18" charset="0"/>
                          </a:rPr>
                          <m:t>2</m:t>
                        </m:r>
                      </m:sup>
                    </m:sSup>
                  </m:oMath>
                </a14:m>
                <a:r>
                  <a:rPr lang="en-US" sz="2600" dirty="0"/>
                  <a:t> = 10.5 is larger than the critical value of 9.21 for the </a:t>
                </a:r>
                <a:r>
                  <a:rPr lang="el-GR" sz="2600" dirty="0"/>
                  <a:t>α</a:t>
                </a:r>
                <a:r>
                  <a:rPr lang="en-US" sz="2600" dirty="0"/>
                  <a:t> = 0.01 level of significance.</a:t>
                </a:r>
              </a:p>
              <a:p>
                <a:endParaRPr lang="en-US" sz="2600" dirty="0"/>
              </a:p>
              <a:p>
                <a:r>
                  <a:rPr lang="en-US" sz="2600" dirty="0"/>
                  <a:t>The cocaine study shows a significant relationship (</a:t>
                </a:r>
                <a:r>
                  <a:rPr lang="en-US" sz="2600" i="1" dirty="0"/>
                  <a:t>P</a:t>
                </a:r>
                <a:r>
                  <a:rPr lang="en-US" sz="2600" dirty="0"/>
                  <a:t> &lt; 0.01) between treatment and success.</a:t>
                </a:r>
              </a:p>
              <a:p>
                <a:endParaRPr lang="en-US" sz="2600" dirty="0"/>
              </a:p>
              <a:p>
                <a:r>
                  <a:rPr lang="en-US" sz="2600" dirty="0"/>
                  <a:t>The significance test says only that we have strong evidence of some association between treatment and success. We must look at the two-way table to see the nature of the relationship: </a:t>
                </a:r>
                <a:r>
                  <a:rPr lang="en-US" sz="2600" dirty="0" err="1"/>
                  <a:t>desipramine</a:t>
                </a:r>
                <a:r>
                  <a:rPr lang="en-US" sz="2600" dirty="0"/>
                  <a:t> works better than the other treatments.</a:t>
                </a:r>
              </a:p>
            </p:txBody>
          </p:sp>
        </mc:Choice>
        <mc:Fallback xmlns="">
          <p:sp>
            <p:nvSpPr>
              <p:cNvPr id="8" name="Rectangle 7"/>
              <p:cNvSpPr>
                <a:spLocks noRot="1" noChangeAspect="1" noMove="1" noResize="1" noEditPoints="1" noAdjustHandles="1" noChangeArrowheads="1" noChangeShapeType="1" noTextEdit="1"/>
              </p:cNvSpPr>
              <p:nvPr/>
            </p:nvSpPr>
            <p:spPr bwMode="auto">
              <a:xfrm>
                <a:off x="342900" y="1143000"/>
                <a:ext cx="8458200" cy="5293757"/>
              </a:xfrm>
              <a:prstGeom prst="rect">
                <a:avLst/>
              </a:prstGeom>
              <a:blipFill>
                <a:blip r:embed="rId3"/>
                <a:stretch>
                  <a:fillRect l="-1297" t="-1152" r="-2089" b="-1959"/>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582241729"/>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Using the Chi-Square Test </a:t>
            </a:r>
            <a:br>
              <a:rPr lang="en-US" sz="3600" b="1" dirty="0">
                <a:solidFill>
                  <a:schemeClr val="accent1"/>
                </a:solidFill>
              </a:rPr>
            </a:br>
            <a:endParaRPr lang="en-US" sz="3600" dirty="0"/>
          </a:p>
        </p:txBody>
      </p:sp>
      <p:sp>
        <p:nvSpPr>
          <p:cNvPr id="8" name="Rectangle 7"/>
          <p:cNvSpPr>
            <a:spLocks noChangeArrowheads="1"/>
          </p:cNvSpPr>
          <p:nvPr/>
        </p:nvSpPr>
        <p:spPr bwMode="auto">
          <a:xfrm>
            <a:off x="301752" y="1371600"/>
            <a:ext cx="8759952" cy="3785651"/>
          </a:xfrm>
          <a:prstGeom prst="rect">
            <a:avLst/>
          </a:prstGeom>
          <a:noFill/>
          <a:ln w="9525">
            <a:noFill/>
            <a:miter lim="800000"/>
            <a:headEnd/>
            <a:tailEnd/>
          </a:ln>
        </p:spPr>
        <p:txBody>
          <a:bodyPr wrap="square">
            <a:spAutoFit/>
          </a:bodyPr>
          <a:lstStyle/>
          <a:p>
            <a:r>
              <a:rPr lang="en-US" sz="2400" dirty="0"/>
              <a:t>As does our test for a population proportion, the chi-square test uses some approximations that become more accurate as we take more observations. </a:t>
            </a:r>
          </a:p>
          <a:p>
            <a:endParaRPr lang="en-US" sz="2400" dirty="0"/>
          </a:p>
          <a:p>
            <a:r>
              <a:rPr lang="en-US" sz="2400" b="1" dirty="0"/>
              <a:t>You can safely use the chi-square test when no more than 20% of the expected counts are less than 5 and all individual expected counts are 1 or greater. </a:t>
            </a:r>
          </a:p>
          <a:p>
            <a:endParaRPr lang="en-US" sz="2400" dirty="0"/>
          </a:p>
          <a:p>
            <a:r>
              <a:rPr lang="en-US" sz="2400" dirty="0"/>
              <a:t>The cocaine study easily passes this test: All the expected cell counts are either 8 or 16. </a:t>
            </a:r>
          </a:p>
        </p:txBody>
      </p:sp>
    </p:spTree>
    <p:extLst>
      <p:ext uri="{BB962C8B-B14F-4D97-AF65-F5344CB8AC3E}">
        <p14:creationId xmlns:p14="http://schemas.microsoft.com/office/powerpoint/2010/main" val="377570273"/>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Simpson’s Paradox</a:t>
            </a:r>
            <a:br>
              <a:rPr lang="en-US" sz="3600" b="1" dirty="0">
                <a:solidFill>
                  <a:schemeClr val="accent1"/>
                </a:solidFill>
              </a:rPr>
            </a:br>
            <a:endParaRPr lang="en-US" sz="3600" dirty="0"/>
          </a:p>
        </p:txBody>
      </p:sp>
      <p:sp>
        <p:nvSpPr>
          <p:cNvPr id="8" name="Rectangle 7"/>
          <p:cNvSpPr>
            <a:spLocks noChangeArrowheads="1"/>
          </p:cNvSpPr>
          <p:nvPr/>
        </p:nvSpPr>
        <p:spPr bwMode="auto">
          <a:xfrm>
            <a:off x="301752" y="1645920"/>
            <a:ext cx="8759952" cy="2677656"/>
          </a:xfrm>
          <a:prstGeom prst="rect">
            <a:avLst/>
          </a:prstGeom>
          <a:noFill/>
          <a:ln w="9525">
            <a:noFill/>
            <a:miter lim="800000"/>
            <a:headEnd/>
            <a:tailEnd/>
          </a:ln>
        </p:spPr>
        <p:txBody>
          <a:bodyPr wrap="square">
            <a:spAutoFit/>
          </a:bodyPr>
          <a:lstStyle/>
          <a:p>
            <a:r>
              <a:rPr lang="en-US" sz="2400" dirty="0"/>
              <a:t>As is the case with quantitative variables, the effects of lurking variables can change or even reverse relationships between two categorical variables. </a:t>
            </a:r>
          </a:p>
          <a:p>
            <a:endParaRPr lang="en-US" sz="2400" dirty="0"/>
          </a:p>
          <a:p>
            <a:r>
              <a:rPr lang="en-US" sz="2400" dirty="0"/>
              <a:t>In the following example, we will find that, sometimes, a lurking variable might reverse the relationship of what we would expect to find in the data.</a:t>
            </a:r>
          </a:p>
        </p:txBody>
      </p:sp>
    </p:spTree>
    <p:extLst>
      <p:ext uri="{BB962C8B-B14F-4D97-AF65-F5344CB8AC3E}">
        <p14:creationId xmlns:p14="http://schemas.microsoft.com/office/powerpoint/2010/main" val="2582904021"/>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Example: Do Medical Helicopters Save Lives? </a:t>
            </a:r>
            <a:endParaRPr lang="en-US" sz="3600" dirty="0"/>
          </a:p>
        </p:txBody>
      </p:sp>
      <p:sp>
        <p:nvSpPr>
          <p:cNvPr id="8" name="Rectangle 7"/>
          <p:cNvSpPr>
            <a:spLocks noChangeArrowheads="1"/>
          </p:cNvSpPr>
          <p:nvPr/>
        </p:nvSpPr>
        <p:spPr bwMode="auto">
          <a:xfrm>
            <a:off x="301752" y="1737360"/>
            <a:ext cx="8759952" cy="4154984"/>
          </a:xfrm>
          <a:prstGeom prst="rect">
            <a:avLst/>
          </a:prstGeom>
          <a:noFill/>
          <a:ln w="9525">
            <a:noFill/>
            <a:miter lim="800000"/>
            <a:headEnd/>
            <a:tailEnd/>
          </a:ln>
        </p:spPr>
        <p:txBody>
          <a:bodyPr wrap="square">
            <a:spAutoFit/>
          </a:bodyPr>
          <a:lstStyle/>
          <a:p>
            <a:r>
              <a:rPr lang="en-US" sz="2400" dirty="0"/>
              <a:t>Accident victims are sometimes taken by helicopter from the accident scene to a hospital. </a:t>
            </a:r>
          </a:p>
          <a:p>
            <a:endParaRPr lang="en-US" sz="2400" dirty="0"/>
          </a:p>
          <a:p>
            <a:r>
              <a:rPr lang="en-US" sz="2400" dirty="0"/>
              <a:t>Helicopters save time. Do they also save lives? </a:t>
            </a:r>
          </a:p>
          <a:p>
            <a:endParaRPr lang="en-US" sz="2400" dirty="0"/>
          </a:p>
          <a:p>
            <a:r>
              <a:rPr lang="en-US" sz="2400" dirty="0"/>
              <a:t>Let’s compare the percent of accident victims who die with helicopter evacuation and the percent with the usual transport to a hospital by road. </a:t>
            </a:r>
          </a:p>
          <a:p>
            <a:endParaRPr lang="en-US" sz="2400" dirty="0"/>
          </a:p>
          <a:p>
            <a:r>
              <a:rPr lang="en-US" sz="2400" dirty="0"/>
              <a:t>The numbers here are hypothetical, but they illustrate a phenomenon that often appears in real data.</a:t>
            </a:r>
          </a:p>
        </p:txBody>
      </p:sp>
    </p:spTree>
    <p:extLst>
      <p:ext uri="{BB962C8B-B14F-4D97-AF65-F5344CB8AC3E}">
        <p14:creationId xmlns:p14="http://schemas.microsoft.com/office/powerpoint/2010/main" val="1008666317"/>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Example: Do Medical Helicopters Save Lives? </a:t>
            </a:r>
            <a:endParaRPr lang="en-US" sz="3600" dirty="0"/>
          </a:p>
        </p:txBody>
      </p:sp>
      <p:pic>
        <p:nvPicPr>
          <p:cNvPr id="3" name="Picture 2" descr="The table shows data on victim who died or survived in Helicopter or road accidents. It has 4 columns and 4 rows. Column 2, 3 and 4 are labeled &quot;Helicopter,&quot; &quot;Road,&quot; and &quot;Total,&quot; respectively. Row 2 shows a total of 324 victim who died in accidents, which include 64 victim died in Helicopter accident and 260 died in road accidents. Similarly, row 3 shows a total of 976 victim who survived in accidents, which include 136 victim survived in Helicopter accident and 840 survived in road accidents."/>
          <p:cNvPicPr>
            <a:picLocks noChangeAspect="1"/>
          </p:cNvPicPr>
          <p:nvPr/>
        </p:nvPicPr>
        <p:blipFill>
          <a:blip r:embed="rId3" cstate="print"/>
          <a:stretch>
            <a:fillRect/>
          </a:stretch>
        </p:blipFill>
        <p:spPr>
          <a:xfrm>
            <a:off x="429768" y="1691640"/>
            <a:ext cx="8279198" cy="2194560"/>
          </a:xfrm>
          <a:prstGeom prst="rect">
            <a:avLst/>
          </a:prstGeom>
        </p:spPr>
      </p:pic>
      <p:sp>
        <p:nvSpPr>
          <p:cNvPr id="8" name="Rectangle 7"/>
          <p:cNvSpPr>
            <a:spLocks noChangeArrowheads="1"/>
          </p:cNvSpPr>
          <p:nvPr/>
        </p:nvSpPr>
        <p:spPr bwMode="auto">
          <a:xfrm>
            <a:off x="301752" y="4127718"/>
            <a:ext cx="8759952" cy="1815882"/>
          </a:xfrm>
          <a:prstGeom prst="rect">
            <a:avLst/>
          </a:prstGeom>
          <a:noFill/>
          <a:ln w="9525">
            <a:noFill/>
            <a:miter lim="800000"/>
            <a:headEnd/>
            <a:tailEnd/>
          </a:ln>
        </p:spPr>
        <p:txBody>
          <a:bodyPr wrap="square">
            <a:spAutoFit/>
          </a:bodyPr>
          <a:lstStyle/>
          <a:p>
            <a:r>
              <a:rPr lang="en-US" sz="2800" dirty="0"/>
              <a:t>We see that 32% (64 out of 200) of helicopter patients died, but only 24% (260 out of 1100) of the others died.</a:t>
            </a:r>
          </a:p>
          <a:p>
            <a:endParaRPr lang="en-US" sz="2800" dirty="0"/>
          </a:p>
          <a:p>
            <a:r>
              <a:rPr lang="en-US" sz="2800" dirty="0"/>
              <a:t>That seems discouraging.</a:t>
            </a:r>
          </a:p>
        </p:txBody>
      </p:sp>
    </p:spTree>
    <p:extLst>
      <p:ext uri="{BB962C8B-B14F-4D97-AF65-F5344CB8AC3E}">
        <p14:creationId xmlns:p14="http://schemas.microsoft.com/office/powerpoint/2010/main" val="434936863"/>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Example: Do Medical Helicopters Save Lives? </a:t>
            </a:r>
            <a:endParaRPr lang="en-US" sz="3600" b="1" dirty="0"/>
          </a:p>
        </p:txBody>
      </p:sp>
      <p:sp>
        <p:nvSpPr>
          <p:cNvPr id="8" name="Rectangle 7"/>
          <p:cNvSpPr>
            <a:spLocks noChangeArrowheads="1"/>
          </p:cNvSpPr>
          <p:nvPr/>
        </p:nvSpPr>
        <p:spPr bwMode="auto">
          <a:xfrm>
            <a:off x="301752" y="1676400"/>
            <a:ext cx="8759952" cy="4524315"/>
          </a:xfrm>
          <a:prstGeom prst="rect">
            <a:avLst/>
          </a:prstGeom>
          <a:noFill/>
          <a:ln w="9525">
            <a:noFill/>
            <a:miter lim="800000"/>
            <a:headEnd/>
            <a:tailEnd/>
          </a:ln>
        </p:spPr>
        <p:txBody>
          <a:bodyPr wrap="square">
            <a:spAutoFit/>
          </a:bodyPr>
          <a:lstStyle/>
          <a:p>
            <a:r>
              <a:rPr lang="en-US" sz="2400" dirty="0"/>
              <a:t>The explanation is that the helicopter is sent mostly to serious accidents, so the victims transported by helicopter are more often seriously injured. </a:t>
            </a:r>
          </a:p>
          <a:p>
            <a:endParaRPr lang="en-US" sz="2400" dirty="0"/>
          </a:p>
          <a:p>
            <a:r>
              <a:rPr lang="en-US" sz="2400" dirty="0"/>
              <a:t>They are more likely to die with or without helicopter evacuation. </a:t>
            </a:r>
          </a:p>
          <a:p>
            <a:endParaRPr lang="en-US" sz="2400" dirty="0"/>
          </a:p>
          <a:p>
            <a:r>
              <a:rPr lang="en-US" sz="2400" dirty="0"/>
              <a:t>We will break the data down into a three-way table that classifies the data by the seriousness of the accident. </a:t>
            </a:r>
          </a:p>
          <a:p>
            <a:endParaRPr lang="en-US" sz="2400" dirty="0"/>
          </a:p>
          <a:p>
            <a:r>
              <a:rPr lang="en-US" sz="2400" dirty="0"/>
              <a:t>We will present a three-way table as two or more two-way tables side-by-side, one for each value of the third variable. </a:t>
            </a:r>
          </a:p>
        </p:txBody>
      </p:sp>
    </p:spTree>
    <p:extLst>
      <p:ext uri="{BB962C8B-B14F-4D97-AF65-F5344CB8AC3E}">
        <p14:creationId xmlns:p14="http://schemas.microsoft.com/office/powerpoint/2010/main" val="1492163094"/>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Example: Do Medical Helicopters Save Lives? </a:t>
            </a:r>
            <a:endParaRPr lang="en-US" sz="3600" dirty="0"/>
          </a:p>
        </p:txBody>
      </p:sp>
      <p:sp>
        <p:nvSpPr>
          <p:cNvPr id="8" name="Rectangle 7"/>
          <p:cNvSpPr>
            <a:spLocks noChangeArrowheads="1"/>
          </p:cNvSpPr>
          <p:nvPr/>
        </p:nvSpPr>
        <p:spPr bwMode="auto">
          <a:xfrm>
            <a:off x="301752" y="1694795"/>
            <a:ext cx="8759952" cy="4401205"/>
          </a:xfrm>
          <a:prstGeom prst="rect">
            <a:avLst/>
          </a:prstGeom>
          <a:noFill/>
          <a:ln w="9525">
            <a:noFill/>
            <a:miter lim="800000"/>
            <a:headEnd/>
            <a:tailEnd/>
          </a:ln>
        </p:spPr>
        <p:txBody>
          <a:bodyPr wrap="square">
            <a:spAutoFit/>
          </a:bodyPr>
          <a:lstStyle/>
          <a:p>
            <a:r>
              <a:rPr lang="en-US" sz="2800" dirty="0"/>
              <a:t>How can it happen that the helicopter does better for both groups of victims but worse when all victims are combined? Look at the data: half the helicopter transport patients are from serious accidents, compared with only 100 of the 1100 road transport patients. So the helicopter carries patients who are more likely to die. The original two-way table did not take into account the seriousness of the accident and was therefore misleading. This is an example of Simpson’s paradox.</a:t>
            </a:r>
          </a:p>
        </p:txBody>
      </p:sp>
    </p:spTree>
    <p:extLst>
      <p:ext uri="{BB962C8B-B14F-4D97-AF65-F5344CB8AC3E}">
        <p14:creationId xmlns:p14="http://schemas.microsoft.com/office/powerpoint/2010/main" val="289711304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Example Graduation Plans: What does the 95% CI mean?</a:t>
            </a:r>
            <a:endParaRPr lang="en-US" sz="3600" dirty="0"/>
          </a:p>
        </p:txBody>
      </p:sp>
      <p:sp>
        <p:nvSpPr>
          <p:cNvPr id="8" name="Rectangle 7"/>
          <p:cNvSpPr/>
          <p:nvPr/>
        </p:nvSpPr>
        <p:spPr>
          <a:xfrm>
            <a:off x="301752" y="1554480"/>
            <a:ext cx="8759952" cy="3539430"/>
          </a:xfrm>
          <a:prstGeom prst="rect">
            <a:avLst/>
          </a:prstGeom>
        </p:spPr>
        <p:txBody>
          <a:bodyPr wrap="square">
            <a:spAutoFit/>
          </a:bodyPr>
          <a:lstStyle/>
          <a:p>
            <a:pPr fontAlgn="auto">
              <a:spcBef>
                <a:spcPts val="0"/>
              </a:spcBef>
              <a:spcAft>
                <a:spcPts val="0"/>
              </a:spcAft>
              <a:defRPr/>
            </a:pPr>
            <a:r>
              <a:rPr lang="en-US" sz="2800" dirty="0"/>
              <a:t>Interpret this result as follows: We got this interval by using a recipe that catches the true unknown population proportion in 95% of all samples. </a:t>
            </a:r>
          </a:p>
          <a:p>
            <a:pPr fontAlgn="auto">
              <a:spcBef>
                <a:spcPts val="0"/>
              </a:spcBef>
              <a:spcAft>
                <a:spcPts val="0"/>
              </a:spcAft>
              <a:defRPr/>
            </a:pPr>
            <a:endParaRPr lang="en-US" sz="2800" dirty="0">
              <a:highlight>
                <a:srgbClr val="FFFF00"/>
              </a:highlight>
            </a:endParaRPr>
          </a:p>
          <a:p>
            <a:pPr fontAlgn="auto">
              <a:spcBef>
                <a:spcPts val="0"/>
              </a:spcBef>
              <a:spcAft>
                <a:spcPts val="0"/>
              </a:spcAft>
              <a:defRPr/>
            </a:pPr>
            <a:r>
              <a:rPr lang="en-US" sz="2800" dirty="0"/>
              <a:t>The shorthand is that we are 95% confident that between 20.57% and 21.63% of all college seniors in the United States and Canada plan to go to graduate or professional school.</a:t>
            </a:r>
          </a:p>
        </p:txBody>
      </p:sp>
    </p:spTree>
    <p:extLst>
      <p:ext uri="{BB962C8B-B14F-4D97-AF65-F5344CB8AC3E}">
        <p14:creationId xmlns:p14="http://schemas.microsoft.com/office/powerpoint/2010/main" val="2200080214"/>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Example: Do Medical Helicopters Save Lives? </a:t>
            </a:r>
            <a:endParaRPr lang="en-US" sz="3600" dirty="0"/>
          </a:p>
        </p:txBody>
      </p:sp>
      <p:pic>
        <p:nvPicPr>
          <p:cNvPr id="2" name="Picture 1" descr="The table shows data on victim who died or survived in a serious and less serious accidents on Helicopter or road. Table splits into two tables in which the first table shows data on serious accidents, however, the other table shows data on less serious accidents. Both the tables has 3 columns and 4 rows. Column 2 and column 3 headings of both tables are labeled &quot;Helicopter&quot; and &quot;Road,&quot; respectively. First Table, Row 2 mentions 48 victim who died in Helicopter accidents and 60 victim died in road accidents, and row 3 shows 52 victim survived in Helicopter accidents and 40 survived in road accidents. Row 4 shows a total of 100 victim in helicopter as well as road accidents. Similarly, Second Table, Row 2 mentions 16 victim who died in Helicopter accidents and 200 victim died in road accidents, and row 3 shows 84 victim survived in Helicopter accidents and 800 survived in road accidents. Row 4 shows a total of 100 victim in helicopter accidents, and 1000 victim in road accidents."/>
          <p:cNvPicPr>
            <a:picLocks noChangeAspect="1"/>
          </p:cNvPicPr>
          <p:nvPr/>
        </p:nvPicPr>
        <p:blipFill>
          <a:blip r:embed="rId3" cstate="print"/>
          <a:stretch>
            <a:fillRect/>
          </a:stretch>
        </p:blipFill>
        <p:spPr>
          <a:xfrm>
            <a:off x="210450" y="1600200"/>
            <a:ext cx="8869680" cy="2265974"/>
          </a:xfrm>
          <a:prstGeom prst="rect">
            <a:avLst/>
          </a:prstGeom>
        </p:spPr>
      </p:pic>
      <p:sp>
        <p:nvSpPr>
          <p:cNvPr id="7" name="Rectangle 6"/>
          <p:cNvSpPr>
            <a:spLocks noChangeArrowheads="1"/>
          </p:cNvSpPr>
          <p:nvPr/>
        </p:nvSpPr>
        <p:spPr bwMode="auto">
          <a:xfrm>
            <a:off x="301752" y="4016276"/>
            <a:ext cx="8759952" cy="2308324"/>
          </a:xfrm>
          <a:prstGeom prst="rect">
            <a:avLst/>
          </a:prstGeom>
          <a:noFill/>
          <a:ln w="9525">
            <a:noFill/>
            <a:miter lim="800000"/>
            <a:headEnd/>
            <a:tailEnd/>
          </a:ln>
        </p:spPr>
        <p:txBody>
          <a:bodyPr wrap="square">
            <a:spAutoFit/>
          </a:bodyPr>
          <a:lstStyle/>
          <a:p>
            <a:r>
              <a:rPr lang="en-US" sz="2400" dirty="0"/>
              <a:t>How can it happen that the helicopter does better for both groups of victims but worse when all victims are combined? </a:t>
            </a:r>
          </a:p>
          <a:p>
            <a:endParaRPr lang="en-US" sz="2400" dirty="0"/>
          </a:p>
          <a:p>
            <a:r>
              <a:rPr lang="en-US" sz="2400" dirty="0"/>
              <a:t>Look at the data: Half the helicopter transport patients are from serious accidents, compared with only 100 of the 1100 road transport patients. </a:t>
            </a:r>
          </a:p>
        </p:txBody>
      </p:sp>
    </p:spTree>
    <p:extLst>
      <p:ext uri="{BB962C8B-B14F-4D97-AF65-F5344CB8AC3E}">
        <p14:creationId xmlns:p14="http://schemas.microsoft.com/office/powerpoint/2010/main" val="3088220651"/>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Example: Do Medical Helicopters Save Lives? </a:t>
            </a:r>
            <a:endParaRPr lang="en-US" sz="3600" dirty="0"/>
          </a:p>
        </p:txBody>
      </p:sp>
      <p:pic>
        <p:nvPicPr>
          <p:cNvPr id="2" name="Picture 1" descr="The table shows data on victim who died or survived in a serious and less serious accidents on Helicopter or road. Table splits into two tables in which the first table shows data on serious accidents, however, the other table shows data on less serious accidents. Both the tables has 3 columns and 4 rows. Column 2 and column 3 headings of both tables are labeled &quot;Helicopter&quot; and &quot;Road,&quot; respectively. First Table, Row 2 mentions 48 victim who died in Helicopter accidents and 60 victim died in road accidents, and row 3 shows 52 victim survived in Helicopter accidents and 40 survived in road accidents. Row 4 shows a total of 100 victim in helicopter as well as road accidents. Similarly, Second Table, Row 2 mentions 16 victim who died in Helicopter accidents and 200 victim died in road accidents, and row 3 shows 84 victim survived in Helicopter accidents and 800 survived in road accidents. Row 4 shows a total of 100 victim in helicopter accidents, and 1000 victim in road accidents."/>
          <p:cNvPicPr>
            <a:picLocks noChangeAspect="1"/>
          </p:cNvPicPr>
          <p:nvPr/>
        </p:nvPicPr>
        <p:blipFill>
          <a:blip r:embed="rId3" cstate="print"/>
          <a:stretch>
            <a:fillRect/>
          </a:stretch>
        </p:blipFill>
        <p:spPr>
          <a:xfrm>
            <a:off x="210450" y="1600200"/>
            <a:ext cx="8869680" cy="2265974"/>
          </a:xfrm>
          <a:prstGeom prst="rect">
            <a:avLst/>
          </a:prstGeom>
        </p:spPr>
      </p:pic>
      <p:sp>
        <p:nvSpPr>
          <p:cNvPr id="7" name="Rectangle 6"/>
          <p:cNvSpPr>
            <a:spLocks noChangeArrowheads="1"/>
          </p:cNvSpPr>
          <p:nvPr/>
        </p:nvSpPr>
        <p:spPr bwMode="auto">
          <a:xfrm>
            <a:off x="304800" y="3840480"/>
            <a:ext cx="8759952" cy="2308324"/>
          </a:xfrm>
          <a:prstGeom prst="rect">
            <a:avLst/>
          </a:prstGeom>
          <a:noFill/>
          <a:ln w="9525">
            <a:noFill/>
            <a:miter lim="800000"/>
            <a:headEnd/>
            <a:tailEnd/>
          </a:ln>
        </p:spPr>
        <p:txBody>
          <a:bodyPr wrap="square">
            <a:spAutoFit/>
          </a:bodyPr>
          <a:lstStyle/>
          <a:p>
            <a:r>
              <a:rPr lang="en-US" sz="2400" dirty="0"/>
              <a:t>So the helicopter carries patients who are more likely to die. </a:t>
            </a:r>
          </a:p>
          <a:p>
            <a:endParaRPr lang="en-US" sz="2400" dirty="0"/>
          </a:p>
          <a:p>
            <a:r>
              <a:rPr lang="en-US" sz="2400" dirty="0"/>
              <a:t>The original two-way table did not take into account the seriousness of the accident and was therefore misleading. </a:t>
            </a:r>
          </a:p>
          <a:p>
            <a:endParaRPr lang="en-US" sz="2400" dirty="0"/>
          </a:p>
          <a:p>
            <a:r>
              <a:rPr lang="en-US" sz="2400" dirty="0"/>
              <a:t>This is an example of Simpson’s paradox.</a:t>
            </a:r>
          </a:p>
        </p:txBody>
      </p:sp>
    </p:spTree>
    <p:extLst>
      <p:ext uri="{BB962C8B-B14F-4D97-AF65-F5344CB8AC3E}">
        <p14:creationId xmlns:p14="http://schemas.microsoft.com/office/powerpoint/2010/main" val="2905056632"/>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Example: Do Medical Helicopters Save Lives? </a:t>
            </a:r>
            <a:endParaRPr lang="en-US" sz="3600" dirty="0"/>
          </a:p>
        </p:txBody>
      </p:sp>
      <p:sp>
        <p:nvSpPr>
          <p:cNvPr id="7" name="Rectangle 6"/>
          <p:cNvSpPr>
            <a:spLocks noChangeArrowheads="1"/>
          </p:cNvSpPr>
          <p:nvPr/>
        </p:nvSpPr>
        <p:spPr bwMode="auto">
          <a:xfrm>
            <a:off x="304800" y="1554480"/>
            <a:ext cx="8759952" cy="4154984"/>
          </a:xfrm>
          <a:prstGeom prst="rect">
            <a:avLst/>
          </a:prstGeom>
          <a:noFill/>
          <a:ln w="9525">
            <a:noFill/>
            <a:miter lim="800000"/>
            <a:headEnd/>
            <a:tailEnd/>
          </a:ln>
        </p:spPr>
        <p:txBody>
          <a:bodyPr wrap="square">
            <a:spAutoFit/>
          </a:bodyPr>
          <a:lstStyle/>
          <a:p>
            <a:r>
              <a:rPr lang="en-US" sz="2400" b="1" dirty="0"/>
              <a:t>Simpson’s Paradox </a:t>
            </a:r>
          </a:p>
          <a:p>
            <a:endParaRPr lang="en-US" sz="2400" b="1" dirty="0"/>
          </a:p>
          <a:p>
            <a:r>
              <a:rPr lang="en-US" sz="2400" dirty="0"/>
              <a:t>An association or comparison that holds for all of several groups can disappear or even reverse direction when the data are combined to form a single group. This situation is called </a:t>
            </a:r>
            <a:r>
              <a:rPr lang="en-US" sz="2400" b="1" dirty="0"/>
              <a:t>Simpson’s paradox</a:t>
            </a:r>
            <a:r>
              <a:rPr lang="en-US" sz="2400" dirty="0"/>
              <a:t>. </a:t>
            </a:r>
          </a:p>
          <a:p>
            <a:endParaRPr lang="en-US" sz="2400" dirty="0"/>
          </a:p>
          <a:p>
            <a:r>
              <a:rPr lang="en-US" sz="2400" dirty="0"/>
              <a:t>Simpson’s paradox is just an extreme form of the fact that observed associations can be misleading when there are lurking variables. Remember the caution from Chapter 15: beware the lurking variable.</a:t>
            </a:r>
          </a:p>
        </p:txBody>
      </p:sp>
    </p:spTree>
    <p:extLst>
      <p:ext uri="{BB962C8B-B14F-4D97-AF65-F5344CB8AC3E}">
        <p14:creationId xmlns:p14="http://schemas.microsoft.com/office/powerpoint/2010/main" val="46516557"/>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Statistics in Summary </a:t>
            </a:r>
            <a:br>
              <a:rPr lang="en-US" sz="3600" b="1" dirty="0">
                <a:solidFill>
                  <a:schemeClr val="accent1"/>
                </a:solidFill>
              </a:rPr>
            </a:br>
            <a:endParaRPr lang="en-US" sz="3600" dirty="0"/>
          </a:p>
        </p:txBody>
      </p:sp>
      <p:sp>
        <p:nvSpPr>
          <p:cNvPr id="7" name="Rectangle 6"/>
          <p:cNvSpPr>
            <a:spLocks noChangeArrowheads="1"/>
          </p:cNvSpPr>
          <p:nvPr/>
        </p:nvSpPr>
        <p:spPr bwMode="auto">
          <a:xfrm>
            <a:off x="304800" y="1463040"/>
            <a:ext cx="8759952" cy="4154984"/>
          </a:xfrm>
          <a:prstGeom prst="rect">
            <a:avLst/>
          </a:prstGeom>
          <a:noFill/>
          <a:ln w="9525">
            <a:noFill/>
            <a:miter lim="800000"/>
            <a:headEnd/>
            <a:tailEnd/>
          </a:ln>
        </p:spPr>
        <p:txBody>
          <a:bodyPr wrap="square">
            <a:spAutoFit/>
          </a:bodyPr>
          <a:lstStyle/>
          <a:p>
            <a:pPr marL="463550" indent="-463550"/>
            <a:r>
              <a:rPr lang="en-US" sz="2400" dirty="0"/>
              <a:t>● 	Categorical variables group individuals into classes. To display the relationship between two categorical variables, make a </a:t>
            </a:r>
            <a:r>
              <a:rPr lang="en-US" sz="2400" b="1" dirty="0"/>
              <a:t>two-way table </a:t>
            </a:r>
            <a:r>
              <a:rPr lang="en-US" sz="2400" dirty="0"/>
              <a:t>of counts for the classes. We describe the nature of an association between categorical variables by comparing selected percentages. </a:t>
            </a:r>
          </a:p>
          <a:p>
            <a:pPr marL="463550" indent="-463550"/>
            <a:endParaRPr lang="en-US" sz="2400" dirty="0"/>
          </a:p>
          <a:p>
            <a:pPr marL="463550" indent="-463550"/>
            <a:r>
              <a:rPr lang="en-US" sz="2400" dirty="0"/>
              <a:t>● 	As always, lurking variables can make an observed association misleading. In some cases, an association that holds for every level of a lurking variable disappears or changes direction when we lump all levels together. This is </a:t>
            </a:r>
            <a:r>
              <a:rPr lang="en-US" sz="2400" b="1" dirty="0"/>
              <a:t>Simpson’s paradox</a:t>
            </a:r>
            <a:r>
              <a:rPr lang="en-US" sz="2400" dirty="0"/>
              <a:t>.</a:t>
            </a:r>
          </a:p>
        </p:txBody>
      </p:sp>
    </p:spTree>
    <p:extLst>
      <p:ext uri="{BB962C8B-B14F-4D97-AF65-F5344CB8AC3E}">
        <p14:creationId xmlns:p14="http://schemas.microsoft.com/office/powerpoint/2010/main" val="2014062081"/>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Statistics in Summary </a:t>
            </a:r>
            <a:br>
              <a:rPr lang="en-US" sz="3600" b="1" dirty="0">
                <a:solidFill>
                  <a:schemeClr val="accent1"/>
                </a:solidFill>
              </a:rPr>
            </a:br>
            <a:endParaRPr lang="en-US" sz="3600" dirty="0"/>
          </a:p>
        </p:txBody>
      </p:sp>
      <p:sp>
        <p:nvSpPr>
          <p:cNvPr id="7" name="Rectangle 6"/>
          <p:cNvSpPr>
            <a:spLocks noChangeArrowheads="1"/>
          </p:cNvSpPr>
          <p:nvPr/>
        </p:nvSpPr>
        <p:spPr bwMode="auto">
          <a:xfrm>
            <a:off x="304800" y="1463040"/>
            <a:ext cx="8759952" cy="2677656"/>
          </a:xfrm>
          <a:prstGeom prst="rect">
            <a:avLst/>
          </a:prstGeom>
          <a:noFill/>
          <a:ln w="9525">
            <a:noFill/>
            <a:miter lim="800000"/>
            <a:headEnd/>
            <a:tailEnd/>
          </a:ln>
        </p:spPr>
        <p:txBody>
          <a:bodyPr wrap="square">
            <a:spAutoFit/>
          </a:bodyPr>
          <a:lstStyle/>
          <a:p>
            <a:pPr marL="463550" indent="-463550"/>
            <a:r>
              <a:rPr lang="en-US" sz="2400" dirty="0"/>
              <a:t>● 	The </a:t>
            </a:r>
            <a:r>
              <a:rPr lang="en-US" sz="2400" b="1" dirty="0"/>
              <a:t>chi-square test </a:t>
            </a:r>
            <a:r>
              <a:rPr lang="en-US" sz="2400" dirty="0"/>
              <a:t>tells us whether an observed association in a two-way table is statistically significant. The </a:t>
            </a:r>
            <a:r>
              <a:rPr lang="en-US" sz="2400" b="1" dirty="0"/>
              <a:t>chi-square statistic</a:t>
            </a:r>
            <a:r>
              <a:rPr lang="en-US" sz="2400" dirty="0"/>
              <a:t> compares the counts in the table with the counts we would expect if there were no association between the row and column variables. The sampling distribution is not Normal. It is a new distribution, the </a:t>
            </a:r>
            <a:r>
              <a:rPr lang="en-US" sz="2400" b="1" dirty="0"/>
              <a:t>chi-square distribution</a:t>
            </a:r>
            <a:r>
              <a:rPr lang="en-US" sz="2400" dirty="0"/>
              <a:t>.</a:t>
            </a:r>
          </a:p>
        </p:txBody>
      </p:sp>
    </p:spTree>
    <p:extLst>
      <p:ext uri="{BB962C8B-B14F-4D97-AF65-F5344CB8AC3E}">
        <p14:creationId xmlns:p14="http://schemas.microsoft.com/office/powerpoint/2010/main" val="168053726"/>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986E-2C2C-4AE4-B6B7-BEC7D5C543E5}"/>
              </a:ext>
            </a:extLst>
          </p:cNvPr>
          <p:cNvSpPr>
            <a:spLocks noGrp="1"/>
          </p:cNvSpPr>
          <p:nvPr>
            <p:ph type="title"/>
          </p:nvPr>
        </p:nvSpPr>
        <p:spPr>
          <a:xfrm>
            <a:off x="647701" y="381330"/>
            <a:ext cx="8223249" cy="1371600"/>
          </a:xfrm>
        </p:spPr>
        <p:txBody>
          <a:bodyPr>
            <a:normAutofit/>
          </a:bodyPr>
          <a:lstStyle/>
          <a:p>
            <a:r>
              <a:rPr lang="en-US" dirty="0">
                <a:latin typeface="Calibri" panose="020F0502020204030204" pitchFamily="34" charset="0"/>
                <a:cs typeface="Calibri" panose="020F0502020204030204" pitchFamily="34" charset="0"/>
              </a:rPr>
              <a:t>To Review:</a:t>
            </a:r>
          </a:p>
        </p:txBody>
      </p:sp>
      <p:sp>
        <p:nvSpPr>
          <p:cNvPr id="3" name="Content Placeholder 2">
            <a:extLst>
              <a:ext uri="{FF2B5EF4-FFF2-40B4-BE49-F238E27FC236}">
                <a16:creationId xmlns:a16="http://schemas.microsoft.com/office/drawing/2014/main" id="{35A08F58-AC2F-4524-A6EF-2C93D17F9F5A}"/>
              </a:ext>
            </a:extLst>
          </p:cNvPr>
          <p:cNvSpPr>
            <a:spLocks noGrp="1"/>
          </p:cNvSpPr>
          <p:nvPr>
            <p:ph idx="1"/>
          </p:nvPr>
        </p:nvSpPr>
        <p:spPr>
          <a:xfrm>
            <a:off x="647701" y="1300570"/>
            <a:ext cx="7543800" cy="5176100"/>
          </a:xfrm>
        </p:spPr>
        <p:txBody>
          <a:bodyPr>
            <a:normAutofit/>
          </a:bodyPr>
          <a:lstStyle/>
          <a:p>
            <a:pPr lvl="1">
              <a:buFont typeface="Wingdings" panose="05000000000000000000" pitchFamily="2" charset="2"/>
              <a:buChar char="Ø"/>
            </a:pPr>
            <a:endParaRPr lang="en-US" sz="1800" dirty="0">
              <a:latin typeface="Calibri" panose="020F0502020204030204" pitchFamily="34" charset="0"/>
              <a:cs typeface="Calibri" panose="020F0502020204030204" pitchFamily="34" charset="0"/>
            </a:endParaRPr>
          </a:p>
          <a:p>
            <a:pPr marL="342900" indent="-342900">
              <a:buAutoNum type="arabicPeriod"/>
            </a:pPr>
            <a:r>
              <a:rPr lang="en-US" sz="2000" b="1" dirty="0">
                <a:latin typeface="Calibri" panose="020F0502020204030204" pitchFamily="34" charset="0"/>
                <a:cs typeface="Calibri" panose="020F0502020204030204" pitchFamily="34" charset="0"/>
              </a:rPr>
              <a:t>Inference</a:t>
            </a:r>
          </a:p>
          <a:p>
            <a:pPr marL="617220" lvl="1" indent="-342900">
              <a:buAutoNum type="arabicPeriod"/>
            </a:pPr>
            <a:r>
              <a:rPr lang="en-US" sz="1600" b="1" dirty="0">
                <a:latin typeface="Calibri" panose="020F0502020204030204" pitchFamily="34" charset="0"/>
                <a:cs typeface="Calibri" panose="020F0502020204030204" pitchFamily="34" charset="0"/>
              </a:rPr>
              <a:t>What is a confidence interval? </a:t>
            </a:r>
          </a:p>
          <a:p>
            <a:pPr marL="617220" lvl="1" indent="-342900">
              <a:buAutoNum type="arabicPeriod"/>
            </a:pPr>
            <a:r>
              <a:rPr lang="en-US" sz="1600" b="1" dirty="0">
                <a:latin typeface="Calibri" panose="020F0502020204030204" pitchFamily="34" charset="0"/>
                <a:cs typeface="Calibri" panose="020F0502020204030204" pitchFamily="34" charset="0"/>
              </a:rPr>
              <a:t>What is a test of significance?</a:t>
            </a:r>
          </a:p>
          <a:p>
            <a:pPr marL="617220" lvl="1" indent="-342900">
              <a:buFont typeface="Arial" pitchFamily="34" charset="0"/>
              <a:buAutoNum type="arabicPeriod"/>
            </a:pPr>
            <a:r>
              <a:rPr lang="en-US" sz="1600" b="1" dirty="0">
                <a:latin typeface="Calibri" panose="020F0502020204030204" pitchFamily="34" charset="0"/>
                <a:cs typeface="Calibri" panose="020F0502020204030204" pitchFamily="34" charset="0"/>
              </a:rPr>
              <a:t>Two-Way Tables and the Chi-</a:t>
            </a:r>
            <a:r>
              <a:rPr lang="en-US" sz="1600" b="1" dirty="0" err="1">
                <a:latin typeface="Calibri" panose="020F0502020204030204" pitchFamily="34" charset="0"/>
                <a:cs typeface="Calibri" panose="020F0502020204030204" pitchFamily="34" charset="0"/>
              </a:rPr>
              <a:t>SquUse</a:t>
            </a:r>
            <a:r>
              <a:rPr lang="en-US" sz="1600" b="1" dirty="0">
                <a:latin typeface="Calibri" panose="020F0502020204030204" pitchFamily="34" charset="0"/>
                <a:cs typeface="Calibri" panose="020F0502020204030204" pitchFamily="34" charset="0"/>
              </a:rPr>
              <a:t> and Abuse of Statistical Inference</a:t>
            </a:r>
          </a:p>
          <a:p>
            <a:pPr marL="617220" lvl="1" indent="-342900">
              <a:buAutoNum type="arabicPeriod"/>
            </a:pPr>
            <a:r>
              <a:rPr lang="en-US" sz="1600" b="1" dirty="0">
                <a:latin typeface="Calibri" panose="020F0502020204030204" pitchFamily="34" charset="0"/>
                <a:cs typeface="Calibri" panose="020F0502020204030204" pitchFamily="34" charset="0"/>
              </a:rPr>
              <a:t>are test</a:t>
            </a:r>
          </a:p>
          <a:p>
            <a:pPr marL="342900" indent="-342900">
              <a:buAutoNum type="arabicPeriod"/>
            </a:pPr>
            <a:r>
              <a:rPr lang="en-US" sz="2000" b="1" dirty="0">
                <a:latin typeface="Calibri" panose="020F0502020204030204" pitchFamily="34" charset="0"/>
                <a:cs typeface="Calibri" panose="020F0502020204030204" pitchFamily="34" charset="0"/>
              </a:rPr>
              <a:t>Homework # 2 Review</a:t>
            </a:r>
          </a:p>
          <a:p>
            <a:pPr marL="617220" lvl="1" indent="-342900">
              <a:buAutoNum type="arabicPeriod"/>
            </a:pPr>
            <a:r>
              <a:rPr lang="en-US" sz="1600" b="1" dirty="0">
                <a:solidFill>
                  <a:schemeClr val="accent6"/>
                </a:solidFill>
                <a:latin typeface="Calibri" panose="020F0502020204030204" pitchFamily="34" charset="0"/>
                <a:cs typeface="Calibri" panose="020F0502020204030204" pitchFamily="34" charset="0"/>
              </a:rPr>
              <a:t>Rachel Chen – Comparison of proportion COVID deaths: NJ - Florida </a:t>
            </a:r>
          </a:p>
          <a:p>
            <a:pPr marL="617220" lvl="1" indent="-342900">
              <a:buAutoNum type="arabicPeriod"/>
            </a:pPr>
            <a:r>
              <a:rPr lang="en-US" sz="1600" b="1" dirty="0" err="1">
                <a:latin typeface="Calibri" panose="020F0502020204030204" pitchFamily="34" charset="0"/>
                <a:cs typeface="Calibri" panose="020F0502020204030204" pitchFamily="34" charset="0"/>
              </a:rPr>
              <a:t>Gauravkumar</a:t>
            </a:r>
            <a:r>
              <a:rPr lang="en-US" sz="1600" b="1" dirty="0">
                <a:latin typeface="Calibri" panose="020F0502020204030204" pitchFamily="34" charset="0"/>
                <a:cs typeface="Calibri" panose="020F0502020204030204" pitchFamily="34" charset="0"/>
              </a:rPr>
              <a:t> Vishwakarma</a:t>
            </a:r>
          </a:p>
          <a:p>
            <a:pPr marL="617220" lvl="1" indent="-342900">
              <a:buAutoNum type="arabicPeriod"/>
            </a:pPr>
            <a:r>
              <a:rPr lang="en-US" sz="1600" b="1" dirty="0" err="1">
                <a:latin typeface="Calibri" panose="020F0502020204030204" pitchFamily="34" charset="0"/>
                <a:cs typeface="Calibri" panose="020F0502020204030204" pitchFamily="34" charset="0"/>
              </a:rPr>
              <a:t>Niyati</a:t>
            </a:r>
            <a:r>
              <a:rPr lang="en-US" sz="1600" b="1" dirty="0">
                <a:latin typeface="Calibri" panose="020F0502020204030204" pitchFamily="34" charset="0"/>
                <a:cs typeface="Calibri" panose="020F0502020204030204" pitchFamily="34" charset="0"/>
              </a:rPr>
              <a:t> Aggarwal </a:t>
            </a:r>
          </a:p>
          <a:p>
            <a:pPr marL="617220" lvl="1" indent="-342900">
              <a:buAutoNum type="arabicPeriod"/>
            </a:pPr>
            <a:r>
              <a:rPr lang="en-US" sz="1600" b="1" dirty="0" err="1">
                <a:latin typeface="Calibri" panose="020F0502020204030204" pitchFamily="34" charset="0"/>
                <a:cs typeface="Calibri" panose="020F0502020204030204" pitchFamily="34" charset="0"/>
              </a:rPr>
              <a:t>Zida</a:t>
            </a:r>
            <a:r>
              <a:rPr lang="en-US" sz="1600" b="1" dirty="0">
                <a:latin typeface="Calibri" panose="020F0502020204030204" pitchFamily="34" charset="0"/>
                <a:cs typeface="Calibri" panose="020F0502020204030204" pitchFamily="34" charset="0"/>
              </a:rPr>
              <a:t> Wang</a:t>
            </a:r>
          </a:p>
          <a:p>
            <a:pPr marL="342900" indent="-342900">
              <a:buAutoNum type="arabicPeriod"/>
            </a:pPr>
            <a:r>
              <a:rPr lang="en-US" b="1" dirty="0">
                <a:latin typeface="Calibri" panose="020F0502020204030204" pitchFamily="34" charset="0"/>
                <a:cs typeface="Calibri" panose="020F0502020204030204" pitchFamily="34" charset="0"/>
              </a:rPr>
              <a:t>Linear Regression Summary</a:t>
            </a:r>
          </a:p>
          <a:p>
            <a:pPr marL="617220" lvl="1" indent="-342900">
              <a:buAutoNum type="arabicPeriod"/>
            </a:pPr>
            <a:r>
              <a:rPr lang="en-US" sz="1600" b="1" dirty="0" err="1">
                <a:latin typeface="Calibri" panose="020F0502020204030204" pitchFamily="34" charset="0"/>
                <a:cs typeface="Calibri" panose="020F0502020204030204" pitchFamily="34" charset="0"/>
              </a:rPr>
              <a:t>Haoyu</a:t>
            </a:r>
            <a:r>
              <a:rPr lang="en-US" sz="1600" b="1" dirty="0">
                <a:latin typeface="Calibri" panose="020F0502020204030204" pitchFamily="34" charset="0"/>
                <a:cs typeface="Calibri" panose="020F0502020204030204" pitchFamily="34" charset="0"/>
              </a:rPr>
              <a:t> Wang</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50463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gf4dd7b9711_0_3"/>
          <p:cNvSpPr txBox="1">
            <a:spLocks noGrp="1"/>
          </p:cNvSpPr>
          <p:nvPr>
            <p:ph type="title"/>
          </p:nvPr>
        </p:nvSpPr>
        <p:spPr>
          <a:xfrm>
            <a:off x="213775" y="533400"/>
            <a:ext cx="8472900" cy="990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2800" dirty="0">
                <a:latin typeface="Georgia"/>
                <a:ea typeface="Georgia"/>
                <a:cs typeface="Georgia"/>
                <a:sym typeface="Georgia"/>
              </a:rPr>
              <a:t>Q1. Are proportions of COVID deaths in NJ and Florida statistically significant?</a:t>
            </a:r>
            <a:endParaRPr sz="2800" dirty="0">
              <a:latin typeface="Georgia"/>
              <a:ea typeface="Georgia"/>
              <a:cs typeface="Georgia"/>
              <a:sym typeface="Georgia"/>
            </a:endParaRPr>
          </a:p>
        </p:txBody>
      </p:sp>
      <p:pic>
        <p:nvPicPr>
          <p:cNvPr id="111" name="Google Shape;111;gf4dd7b9711_0_3"/>
          <p:cNvPicPr preferRelativeResize="0"/>
          <p:nvPr/>
        </p:nvPicPr>
        <p:blipFill>
          <a:blip r:embed="rId3">
            <a:alphaModFix/>
          </a:blip>
          <a:stretch>
            <a:fillRect/>
          </a:stretch>
        </p:blipFill>
        <p:spPr>
          <a:xfrm>
            <a:off x="1133475" y="1759638"/>
            <a:ext cx="6877050" cy="4000500"/>
          </a:xfrm>
          <a:prstGeom prst="rect">
            <a:avLst/>
          </a:prstGeom>
          <a:noFill/>
          <a:ln w="9525" cap="flat" cmpd="sng">
            <a:solidFill>
              <a:schemeClr val="dk1"/>
            </a:solidFill>
            <a:prstDash val="solid"/>
            <a:round/>
            <a:headEnd type="none" w="sm" len="sm"/>
            <a:tailEnd type="none" w="sm" len="sm"/>
          </a:ln>
        </p:spPr>
      </p:pic>
      <p:sp>
        <p:nvSpPr>
          <p:cNvPr id="112" name="Google Shape;112;gf4dd7b9711_0_3"/>
          <p:cNvSpPr txBox="1"/>
          <p:nvPr/>
        </p:nvSpPr>
        <p:spPr>
          <a:xfrm>
            <a:off x="795925" y="5919600"/>
            <a:ext cx="7866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latin typeface="Georgia"/>
                <a:ea typeface="Georgia"/>
                <a:cs typeface="Georgia"/>
                <a:sym typeface="Georgia"/>
              </a:rPr>
              <a:t>From the graph, we can see that there’s only one visible outlier in NJ data.</a:t>
            </a:r>
            <a:endParaRPr sz="1800">
              <a:latin typeface="Georgia"/>
              <a:ea typeface="Georgia"/>
              <a:cs typeface="Georgia"/>
              <a:sym typeface="Georgia"/>
            </a:endParaRPr>
          </a:p>
        </p:txBody>
      </p:sp>
      <p:sp>
        <p:nvSpPr>
          <p:cNvPr id="5" name="Rectangle 4">
            <a:extLst>
              <a:ext uri="{FF2B5EF4-FFF2-40B4-BE49-F238E27FC236}">
                <a16:creationId xmlns:a16="http://schemas.microsoft.com/office/drawing/2014/main" id="{2A455B74-0C0B-3C45-885D-569A6CC96401}"/>
              </a:ext>
            </a:extLst>
          </p:cNvPr>
          <p:cNvSpPr/>
          <p:nvPr/>
        </p:nvSpPr>
        <p:spPr>
          <a:xfrm>
            <a:off x="21224" y="20878"/>
            <a:ext cx="1883775" cy="512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dirty="0"/>
              <a:t>RACHEL CHEN</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gf4dd7b9711_0_10"/>
          <p:cNvSpPr txBox="1">
            <a:spLocks noGrp="1"/>
          </p:cNvSpPr>
          <p:nvPr>
            <p:ph type="title"/>
          </p:nvPr>
        </p:nvSpPr>
        <p:spPr>
          <a:xfrm>
            <a:off x="457200" y="235700"/>
            <a:ext cx="8229600" cy="990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2800">
                <a:latin typeface="Georgia"/>
                <a:ea typeface="Georgia"/>
                <a:cs typeface="Georgia"/>
                <a:sym typeface="Georgia"/>
              </a:rPr>
              <a:t>Q1.Contd.</a:t>
            </a:r>
            <a:endParaRPr sz="2800">
              <a:latin typeface="Georgia"/>
              <a:ea typeface="Georgia"/>
              <a:cs typeface="Georgia"/>
              <a:sym typeface="Georgia"/>
            </a:endParaRPr>
          </a:p>
        </p:txBody>
      </p:sp>
      <p:pic>
        <p:nvPicPr>
          <p:cNvPr id="119" name="Google Shape;119;gf4dd7b9711_0_10"/>
          <p:cNvPicPr preferRelativeResize="0"/>
          <p:nvPr/>
        </p:nvPicPr>
        <p:blipFill rotWithShape="1">
          <a:blip r:embed="rId3">
            <a:alphaModFix/>
          </a:blip>
          <a:srcRect l="5698" t="1439" r="7960" b="-1440"/>
          <a:stretch/>
        </p:blipFill>
        <p:spPr>
          <a:xfrm>
            <a:off x="934088" y="1116325"/>
            <a:ext cx="7275824" cy="5438500"/>
          </a:xfrm>
          <a:prstGeom prst="rect">
            <a:avLst/>
          </a:prstGeom>
          <a:noFill/>
          <a:ln w="9525" cap="flat" cmpd="sng">
            <a:solidFill>
              <a:srgbClr val="000000"/>
            </a:solidFill>
            <a:prstDash val="solid"/>
            <a:round/>
            <a:headEnd type="none" w="sm" len="sm"/>
            <a:tailEnd type="none" w="sm" len="sm"/>
          </a:ln>
        </p:spPr>
      </p:pic>
      <p:sp>
        <p:nvSpPr>
          <p:cNvPr id="4" name="Rectangle 3">
            <a:extLst>
              <a:ext uri="{FF2B5EF4-FFF2-40B4-BE49-F238E27FC236}">
                <a16:creationId xmlns:a16="http://schemas.microsoft.com/office/drawing/2014/main" id="{D349DFC8-1845-6642-B8D6-1AF2E43D25A9}"/>
              </a:ext>
            </a:extLst>
          </p:cNvPr>
          <p:cNvSpPr/>
          <p:nvPr/>
        </p:nvSpPr>
        <p:spPr>
          <a:xfrm>
            <a:off x="21224" y="20878"/>
            <a:ext cx="1883775" cy="512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dirty="0"/>
              <a:t>RACHEL CHEN</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gefbb96487e_0_9"/>
          <p:cNvSpPr txBox="1">
            <a:spLocks noGrp="1"/>
          </p:cNvSpPr>
          <p:nvPr>
            <p:ph type="title"/>
          </p:nvPr>
        </p:nvSpPr>
        <p:spPr>
          <a:xfrm>
            <a:off x="457200" y="388100"/>
            <a:ext cx="8229600" cy="990600"/>
          </a:xfrm>
          <a:prstGeom prst="rect">
            <a:avLst/>
          </a:prstGeom>
        </p:spPr>
        <p:txBody>
          <a:bodyPr spcFirstLastPara="1" wrap="square" lIns="91425" tIns="45700" rIns="91425" bIns="45700" anchor="ctr" anchorCtr="0">
            <a:normAutofit/>
          </a:bodyPr>
          <a:lstStyle/>
          <a:p>
            <a:pPr marL="0" lvl="0" indent="0" algn="just" rtl="0">
              <a:spcBef>
                <a:spcPts val="0"/>
              </a:spcBef>
              <a:spcAft>
                <a:spcPts val="0"/>
              </a:spcAft>
              <a:buNone/>
            </a:pPr>
            <a:r>
              <a:rPr lang="en-US" sz="2800">
                <a:latin typeface="Georgia"/>
                <a:ea typeface="Georgia"/>
                <a:cs typeface="Georgia"/>
                <a:sym typeface="Georgia"/>
              </a:rPr>
              <a:t>Q1.Contd.</a:t>
            </a:r>
            <a:endParaRPr sz="2800">
              <a:latin typeface="Georgia"/>
              <a:ea typeface="Georgia"/>
              <a:cs typeface="Georgia"/>
              <a:sym typeface="Georgia"/>
            </a:endParaRPr>
          </a:p>
        </p:txBody>
      </p:sp>
      <p:sp>
        <p:nvSpPr>
          <p:cNvPr id="126" name="Google Shape;126;gefbb96487e_0_9"/>
          <p:cNvSpPr txBox="1"/>
          <p:nvPr/>
        </p:nvSpPr>
        <p:spPr>
          <a:xfrm>
            <a:off x="449925" y="1458850"/>
            <a:ext cx="7989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127" name="Google Shape;127;gefbb96487e_0_9"/>
          <p:cNvPicPr preferRelativeResize="0"/>
          <p:nvPr/>
        </p:nvPicPr>
        <p:blipFill>
          <a:blip r:embed="rId3">
            <a:alphaModFix/>
          </a:blip>
          <a:stretch>
            <a:fillRect/>
          </a:stretch>
        </p:blipFill>
        <p:spPr>
          <a:xfrm>
            <a:off x="175450" y="1282535"/>
            <a:ext cx="5733650" cy="5505365"/>
          </a:xfrm>
          <a:prstGeom prst="rect">
            <a:avLst/>
          </a:prstGeom>
          <a:noFill/>
          <a:ln w="9525" cap="flat" cmpd="sng">
            <a:solidFill>
              <a:schemeClr val="dk1"/>
            </a:solidFill>
            <a:prstDash val="solid"/>
            <a:round/>
            <a:headEnd type="none" w="sm" len="sm"/>
            <a:tailEnd type="none" w="sm" len="sm"/>
          </a:ln>
        </p:spPr>
      </p:pic>
      <p:sp>
        <p:nvSpPr>
          <p:cNvPr id="128" name="Google Shape;128;gefbb96487e_0_9"/>
          <p:cNvSpPr txBox="1"/>
          <p:nvPr/>
        </p:nvSpPr>
        <p:spPr>
          <a:xfrm>
            <a:off x="5909100" y="3274300"/>
            <a:ext cx="3234900" cy="184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dirty="0">
                <a:latin typeface="Georgia"/>
                <a:ea typeface="Georgia"/>
                <a:cs typeface="Georgia"/>
                <a:sym typeface="Georgia"/>
              </a:rPr>
              <a:t>The t-test shows a p-value of 0.23 which is larger than 0.05, therefore the proportions of COVID deaths in NJ and Florida are not statistically significant.</a:t>
            </a:r>
            <a:endParaRPr sz="1800" dirty="0">
              <a:latin typeface="Georgia"/>
              <a:ea typeface="Georgia"/>
              <a:cs typeface="Georgia"/>
              <a:sym typeface="Georgia"/>
            </a:endParaRPr>
          </a:p>
        </p:txBody>
      </p:sp>
      <p:sp>
        <p:nvSpPr>
          <p:cNvPr id="6" name="Rectangle 5">
            <a:extLst>
              <a:ext uri="{FF2B5EF4-FFF2-40B4-BE49-F238E27FC236}">
                <a16:creationId xmlns:a16="http://schemas.microsoft.com/office/drawing/2014/main" id="{105D1F23-2C4F-F841-82D1-74346F66F24C}"/>
              </a:ext>
            </a:extLst>
          </p:cNvPr>
          <p:cNvSpPr/>
          <p:nvPr/>
        </p:nvSpPr>
        <p:spPr>
          <a:xfrm>
            <a:off x="21224" y="20878"/>
            <a:ext cx="1883775" cy="512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dirty="0"/>
              <a:t>RACHEL CHEN</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gf4dd7b9711_0_3"/>
          <p:cNvSpPr txBox="1">
            <a:spLocks noGrp="1"/>
          </p:cNvSpPr>
          <p:nvPr>
            <p:ph type="title"/>
          </p:nvPr>
        </p:nvSpPr>
        <p:spPr>
          <a:xfrm>
            <a:off x="213775" y="673100"/>
            <a:ext cx="8472900" cy="990600"/>
          </a:xfrm>
          <a:prstGeom prst="rect">
            <a:avLst/>
          </a:prstGeom>
        </p:spPr>
        <p:txBody>
          <a:bodyPr spcFirstLastPara="1" wrap="square" lIns="91425" tIns="45700" rIns="91425" bIns="45700" anchor="ctr" anchorCtr="0">
            <a:noAutofit/>
          </a:bodyPr>
          <a:lstStyle/>
          <a:p>
            <a:pPr lvl="0">
              <a:spcBef>
                <a:spcPts val="0"/>
              </a:spcBef>
            </a:pPr>
            <a:r>
              <a:rPr lang="en-US" sz="2800" dirty="0">
                <a:latin typeface="Georgia"/>
                <a:ea typeface="Georgia"/>
                <a:cs typeface="Georgia"/>
                <a:sym typeface="Georgia"/>
              </a:rPr>
              <a:t>Q1. Are proportions of COVID deaths in NJ and Florida statistically significant?</a:t>
            </a:r>
            <a:br>
              <a:rPr lang="en-US" sz="2800" dirty="0">
                <a:latin typeface="Georgia"/>
                <a:ea typeface="Georgia"/>
                <a:cs typeface="Georgia"/>
                <a:sym typeface="Georgia"/>
              </a:rPr>
            </a:br>
            <a:endParaRPr sz="2800" dirty="0">
              <a:latin typeface="Georgia"/>
              <a:ea typeface="Georgia"/>
              <a:cs typeface="Georgia"/>
              <a:sym typeface="Georgia"/>
            </a:endParaRPr>
          </a:p>
        </p:txBody>
      </p:sp>
      <p:sp>
        <p:nvSpPr>
          <p:cNvPr id="112" name="Google Shape;112;gf4dd7b9711_0_3"/>
          <p:cNvSpPr txBox="1"/>
          <p:nvPr/>
        </p:nvSpPr>
        <p:spPr>
          <a:xfrm>
            <a:off x="414925" y="1803400"/>
            <a:ext cx="7866600" cy="2123628"/>
          </a:xfrm>
          <a:prstGeom prst="rect">
            <a:avLst/>
          </a:prstGeom>
          <a:noFill/>
          <a:ln>
            <a:noFill/>
          </a:ln>
        </p:spPr>
        <p:txBody>
          <a:bodyPr spcFirstLastPara="1" wrap="square" lIns="91425" tIns="91425" rIns="91425" bIns="91425" anchor="t" anchorCtr="0">
            <a:spAutoFit/>
          </a:bodyPr>
          <a:lstStyle/>
          <a:p>
            <a:pPr marL="342900" lvl="0" indent="-342900" algn="l" rtl="0">
              <a:spcBef>
                <a:spcPts val="0"/>
              </a:spcBef>
              <a:spcAft>
                <a:spcPts val="0"/>
              </a:spcAft>
              <a:buFont typeface="+mj-lt"/>
              <a:buAutoNum type="arabicPeriod"/>
            </a:pPr>
            <a:r>
              <a:rPr lang="en-US" sz="1800" dirty="0">
                <a:latin typeface="Georgia"/>
                <a:ea typeface="Georgia"/>
                <a:cs typeface="Georgia"/>
                <a:sym typeface="Georgia"/>
              </a:rPr>
              <a:t>Why </a:t>
            </a:r>
            <a:r>
              <a:rPr lang="en-US" dirty="0">
                <a:latin typeface="Georgia"/>
                <a:ea typeface="Georgia"/>
                <a:cs typeface="Georgia"/>
                <a:sym typeface="Georgia"/>
              </a:rPr>
              <a:t>is it the comparison using the proportion of monthly COVID DEATH as #COVID death /# total death?</a:t>
            </a:r>
          </a:p>
          <a:p>
            <a:pPr marL="342900" lvl="0" indent="-342900" algn="l" rtl="0">
              <a:spcBef>
                <a:spcPts val="0"/>
              </a:spcBef>
              <a:spcAft>
                <a:spcPts val="0"/>
              </a:spcAft>
              <a:buFont typeface="+mj-lt"/>
              <a:buAutoNum type="arabicPeriod"/>
            </a:pPr>
            <a:r>
              <a:rPr lang="en-US" dirty="0">
                <a:latin typeface="Georgia"/>
                <a:ea typeface="Georgia"/>
                <a:cs typeface="Georgia"/>
                <a:sym typeface="Georgia"/>
              </a:rPr>
              <a:t>What is the ratio between the monthly #Covid death/#days in a month?</a:t>
            </a:r>
          </a:p>
          <a:p>
            <a:pPr marL="342900" lvl="0" indent="-342900" algn="l" rtl="0">
              <a:spcBef>
                <a:spcPts val="0"/>
              </a:spcBef>
              <a:spcAft>
                <a:spcPts val="0"/>
              </a:spcAft>
              <a:buFont typeface="+mj-lt"/>
              <a:buAutoNum type="arabicPeriod"/>
            </a:pPr>
            <a:r>
              <a:rPr lang="en-US" dirty="0">
                <a:latin typeface="Georgia"/>
                <a:ea typeface="Georgia"/>
                <a:cs typeface="Georgia"/>
                <a:sym typeface="Georgia"/>
              </a:rPr>
              <a:t>How can you visualize the data?</a:t>
            </a:r>
          </a:p>
          <a:p>
            <a:pPr marL="342900" lvl="0" indent="-342900" algn="l" rtl="0">
              <a:spcBef>
                <a:spcPts val="0"/>
              </a:spcBef>
              <a:spcAft>
                <a:spcPts val="0"/>
              </a:spcAft>
              <a:buFont typeface="+mj-lt"/>
              <a:buAutoNum type="arabicPeriod"/>
            </a:pPr>
            <a:r>
              <a:rPr lang="en-US" dirty="0">
                <a:latin typeface="Georgia"/>
                <a:ea typeface="Georgia"/>
                <a:cs typeface="Georgia"/>
                <a:sym typeface="Georgia"/>
              </a:rPr>
              <a:t>What are the hypothesis being tested?</a:t>
            </a:r>
          </a:p>
          <a:p>
            <a:pPr marL="0" lvl="0" indent="0" algn="l" rtl="0">
              <a:spcBef>
                <a:spcPts val="0"/>
              </a:spcBef>
              <a:spcAft>
                <a:spcPts val="0"/>
              </a:spcAft>
              <a:buNone/>
            </a:pPr>
            <a:endParaRPr lang="en-US" dirty="0">
              <a:latin typeface="Georgia"/>
              <a:ea typeface="Georgia"/>
              <a:cs typeface="Georgia"/>
              <a:sym typeface="Georgia"/>
            </a:endParaRPr>
          </a:p>
          <a:p>
            <a:pPr marL="0" lvl="0" indent="0" algn="l" rtl="0">
              <a:spcBef>
                <a:spcPts val="0"/>
              </a:spcBef>
              <a:spcAft>
                <a:spcPts val="0"/>
              </a:spcAft>
              <a:buNone/>
            </a:pPr>
            <a:endParaRPr sz="1800" dirty="0">
              <a:latin typeface="Georgia"/>
              <a:ea typeface="Georgia"/>
              <a:cs typeface="Georgia"/>
              <a:sym typeface="Georgia"/>
            </a:endParaRPr>
          </a:p>
        </p:txBody>
      </p:sp>
      <p:sp>
        <p:nvSpPr>
          <p:cNvPr id="5" name="Rectangle 4">
            <a:extLst>
              <a:ext uri="{FF2B5EF4-FFF2-40B4-BE49-F238E27FC236}">
                <a16:creationId xmlns:a16="http://schemas.microsoft.com/office/drawing/2014/main" id="{2A455B74-0C0B-3C45-885D-569A6CC96401}"/>
              </a:ext>
            </a:extLst>
          </p:cNvPr>
          <p:cNvSpPr/>
          <p:nvPr/>
        </p:nvSpPr>
        <p:spPr>
          <a:xfrm>
            <a:off x="21224" y="20878"/>
            <a:ext cx="1883775" cy="512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dirty="0"/>
              <a:t>RACHEL CHEN</a:t>
            </a:r>
          </a:p>
        </p:txBody>
      </p:sp>
    </p:spTree>
    <p:extLst>
      <p:ext uri="{BB962C8B-B14F-4D97-AF65-F5344CB8AC3E}">
        <p14:creationId xmlns:p14="http://schemas.microsoft.com/office/powerpoint/2010/main" val="33578254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3360"/>
            <a:ext cx="9144000" cy="1143000"/>
          </a:xfrm>
        </p:spPr>
        <p:txBody>
          <a:bodyPr>
            <a:normAutofit fontScale="90000"/>
          </a:bodyPr>
          <a:lstStyle/>
          <a:p>
            <a:r>
              <a:rPr lang="en-US" sz="3600" b="1" dirty="0">
                <a:solidFill>
                  <a:schemeClr val="accent1"/>
                </a:solidFill>
              </a:rPr>
              <a:t>Confidence Intervals assume 95% if not specified</a:t>
            </a:r>
            <a:endParaRPr lang="en-US" sz="3600" dirty="0"/>
          </a:p>
        </p:txBody>
      </p:sp>
      <mc:AlternateContent xmlns:mc="http://schemas.openxmlformats.org/markup-compatibility/2006" xmlns:a14="http://schemas.microsoft.com/office/drawing/2010/main">
        <mc:Choice Requires="a14">
          <p:sp>
            <p:nvSpPr>
              <p:cNvPr id="8" name="Rectangle 7"/>
              <p:cNvSpPr/>
              <p:nvPr/>
            </p:nvSpPr>
            <p:spPr>
              <a:xfrm>
                <a:off x="304800" y="1216660"/>
                <a:ext cx="8759952" cy="5693866"/>
              </a:xfrm>
              <a:prstGeom prst="rect">
                <a:avLst/>
              </a:prstGeom>
            </p:spPr>
            <p:txBody>
              <a:bodyPr wrap="square">
                <a:spAutoFit/>
              </a:bodyPr>
              <a:lstStyle/>
              <a:p>
                <a:pPr fontAlgn="auto">
                  <a:spcBef>
                    <a:spcPts val="0"/>
                  </a:spcBef>
                  <a:spcAft>
                    <a:spcPts val="0"/>
                  </a:spcAft>
                  <a:defRPr/>
                </a:pPr>
                <a:r>
                  <a:rPr lang="en-US" sz="2000" dirty="0"/>
                  <a:t>Our 95% confidence interval for a population proportion has the familiar form estimate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oMath>
                </a14:m>
                <a:r>
                  <a:rPr lang="en-US" sz="2000" dirty="0"/>
                  <a:t> margin of error. </a:t>
                </a:r>
              </a:p>
              <a:p>
                <a:pPr fontAlgn="auto">
                  <a:spcBef>
                    <a:spcPts val="0"/>
                  </a:spcBef>
                  <a:spcAft>
                    <a:spcPts val="0"/>
                  </a:spcAft>
                  <a:defRPr/>
                </a:pPr>
                <a:endParaRPr lang="en-US" sz="2000" dirty="0"/>
              </a:p>
              <a:p>
                <a:pPr fontAlgn="auto">
                  <a:spcBef>
                    <a:spcPts val="0"/>
                  </a:spcBef>
                  <a:spcAft>
                    <a:spcPts val="0"/>
                  </a:spcAft>
                  <a:defRPr/>
                </a:pPr>
                <a:r>
                  <a:rPr lang="en-US" sz="2000" dirty="0"/>
                  <a:t>News reports of sample surveys, for example, usually give the estimate and the margin of error separately: “A new Gallup Poll shows that 65% of women favor new laws restricting guns. The margin of error is plus or minus four percentage points.’’ </a:t>
                </a:r>
              </a:p>
              <a:p>
                <a:pPr fontAlgn="auto">
                  <a:spcBef>
                    <a:spcPts val="0"/>
                  </a:spcBef>
                  <a:spcAft>
                    <a:spcPts val="0"/>
                  </a:spcAft>
                  <a:defRPr/>
                </a:pPr>
                <a:endParaRPr lang="en-US" sz="2000" dirty="0"/>
              </a:p>
              <a:p>
                <a:pPr fontAlgn="auto">
                  <a:spcBef>
                    <a:spcPts val="0"/>
                  </a:spcBef>
                  <a:spcAft>
                    <a:spcPts val="0"/>
                  </a:spcAft>
                  <a:defRPr/>
                </a:pPr>
                <a:r>
                  <a:rPr lang="en-US" sz="2000" dirty="0"/>
                  <a:t>News reports usually leave out the level of confidence, although it is almost always 95%. </a:t>
                </a:r>
              </a:p>
              <a:p>
                <a:pPr fontAlgn="auto">
                  <a:spcBef>
                    <a:spcPts val="0"/>
                  </a:spcBef>
                  <a:spcAft>
                    <a:spcPts val="0"/>
                  </a:spcAft>
                  <a:defRPr/>
                </a:pPr>
                <a:endParaRPr lang="en-US" sz="2000" dirty="0"/>
              </a:p>
              <a:p>
                <a:pPr fontAlgn="auto">
                  <a:spcBef>
                    <a:spcPts val="0"/>
                  </a:spcBef>
                  <a:spcAft>
                    <a:spcPts val="0"/>
                  </a:spcAft>
                  <a:defRPr/>
                </a:pPr>
                <a:r>
                  <a:rPr lang="en-US" sz="2000" dirty="0"/>
                  <a:t>The next time you hear a report about the result of a sample survey, consider the following. </a:t>
                </a:r>
              </a:p>
              <a:p>
                <a:pPr fontAlgn="auto">
                  <a:spcBef>
                    <a:spcPts val="0"/>
                  </a:spcBef>
                  <a:spcAft>
                    <a:spcPts val="0"/>
                  </a:spcAft>
                  <a:defRPr/>
                </a:pPr>
                <a:endParaRPr lang="en-US" sz="2000" dirty="0"/>
              </a:p>
              <a:p>
                <a:pPr fontAlgn="auto">
                  <a:spcBef>
                    <a:spcPts val="0"/>
                  </a:spcBef>
                  <a:spcAft>
                    <a:spcPts val="0"/>
                  </a:spcAft>
                  <a:defRPr/>
                </a:pPr>
                <a:r>
                  <a:rPr lang="en-US" sz="2000" dirty="0"/>
                  <a:t>If most confidence intervals reported in the media have a 95% level of confidence, then in about 1 in 20 poll results that you hear about, the confidence interval does not contain the true proportion. </a:t>
                </a:r>
              </a:p>
              <a:p>
                <a:pPr fontAlgn="auto">
                  <a:spcBef>
                    <a:spcPts val="0"/>
                  </a:spcBef>
                  <a:spcAft>
                    <a:spcPts val="0"/>
                  </a:spcAft>
                  <a:defRPr/>
                </a:pPr>
                <a:endParaRPr lang="en-US" sz="2400" dirty="0"/>
              </a:p>
            </p:txBody>
          </p:sp>
        </mc:Choice>
        <mc:Fallback xmlns="">
          <p:sp>
            <p:nvSpPr>
              <p:cNvPr id="8" name="Rectangle 7"/>
              <p:cNvSpPr>
                <a:spLocks noRot="1" noChangeAspect="1" noMove="1" noResize="1" noEditPoints="1" noAdjustHandles="1" noChangeArrowheads="1" noChangeShapeType="1" noTextEdit="1"/>
              </p:cNvSpPr>
              <p:nvPr/>
            </p:nvSpPr>
            <p:spPr>
              <a:xfrm>
                <a:off x="304800" y="1216660"/>
                <a:ext cx="8759952" cy="5693866"/>
              </a:xfrm>
              <a:prstGeom prst="rect">
                <a:avLst/>
              </a:prstGeom>
              <a:blipFill>
                <a:blip r:embed="rId3"/>
                <a:stretch>
                  <a:fillRect l="-725" t="-668" r="-1449"/>
                </a:stretch>
              </a:blipFill>
            </p:spPr>
            <p:txBody>
              <a:bodyPr/>
              <a:lstStyle/>
              <a:p>
                <a:r>
                  <a:rPr lang="en-US">
                    <a:noFill/>
                  </a:rPr>
                  <a:t> </a:t>
                </a:r>
              </a:p>
            </p:txBody>
          </p:sp>
        </mc:Fallback>
      </mc:AlternateContent>
    </p:spTree>
    <p:extLst>
      <p:ext uri="{BB962C8B-B14F-4D97-AF65-F5344CB8AC3E}">
        <p14:creationId xmlns:p14="http://schemas.microsoft.com/office/powerpoint/2010/main" val="1057497149"/>
      </p:ext>
    </p:extLst>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gf4dd7b9711_0_3"/>
          <p:cNvSpPr txBox="1">
            <a:spLocks noGrp="1"/>
          </p:cNvSpPr>
          <p:nvPr>
            <p:ph type="title"/>
          </p:nvPr>
        </p:nvSpPr>
        <p:spPr>
          <a:xfrm>
            <a:off x="213775" y="533400"/>
            <a:ext cx="8472900" cy="990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2800" dirty="0">
                <a:latin typeface="Georgia"/>
                <a:ea typeface="Georgia"/>
                <a:cs typeface="Georgia"/>
                <a:sym typeface="Georgia"/>
              </a:rPr>
              <a:t>The proportion of Covid deaths is larger in NJ than in FL the first half of 2020 and from Nov 2020 till May 2021</a:t>
            </a:r>
            <a:br>
              <a:rPr lang="en-US" sz="2800" dirty="0">
                <a:latin typeface="Georgia"/>
                <a:ea typeface="Georgia"/>
                <a:cs typeface="Georgia"/>
                <a:sym typeface="Georgia"/>
              </a:rPr>
            </a:br>
            <a:endParaRPr sz="2800" dirty="0">
              <a:latin typeface="Georgia"/>
              <a:ea typeface="Georgia"/>
              <a:cs typeface="Georgia"/>
              <a:sym typeface="Georgia"/>
            </a:endParaRPr>
          </a:p>
        </p:txBody>
      </p:sp>
      <p:sp>
        <p:nvSpPr>
          <p:cNvPr id="112" name="Google Shape;112;gf4dd7b9711_0_3"/>
          <p:cNvSpPr txBox="1"/>
          <p:nvPr/>
        </p:nvSpPr>
        <p:spPr>
          <a:xfrm>
            <a:off x="303149" y="1503243"/>
            <a:ext cx="4055075" cy="5447615"/>
          </a:xfrm>
          <a:prstGeom prst="rect">
            <a:avLst/>
          </a:prstGeom>
          <a:noFill/>
          <a:ln>
            <a:noFill/>
          </a:ln>
        </p:spPr>
        <p:txBody>
          <a:bodyPr spcFirstLastPara="1" wrap="square" lIns="91425" tIns="91425" rIns="91425" bIns="91425" anchor="t" anchorCtr="0">
            <a:spAutoFit/>
          </a:bodyPr>
          <a:lstStyle/>
          <a:p>
            <a:pPr marL="285750" lvl="0" indent="-285750" algn="l" rtl="0">
              <a:spcBef>
                <a:spcPts val="0"/>
              </a:spcBef>
              <a:spcAft>
                <a:spcPts val="0"/>
              </a:spcAft>
              <a:buFont typeface="Arial" panose="020B0604020202020204" pitchFamily="34" charset="0"/>
              <a:buChar char="•"/>
            </a:pPr>
            <a:r>
              <a:rPr lang="en-US" sz="1800" dirty="0">
                <a:latin typeface="Georgia"/>
                <a:ea typeface="Georgia"/>
                <a:cs typeface="Georgia"/>
                <a:sym typeface="Georgia"/>
              </a:rPr>
              <a:t>The proportion of Covid death is used instead of the Covid death to account that Florida’s population is larger than New Jersey’s</a:t>
            </a:r>
          </a:p>
          <a:p>
            <a:pPr marL="285750" lvl="0" indent="-285750" algn="l" rtl="0">
              <a:spcBef>
                <a:spcPts val="0"/>
              </a:spcBef>
              <a:spcAft>
                <a:spcPts val="0"/>
              </a:spcAft>
              <a:buFont typeface="Arial" panose="020B0604020202020204" pitchFamily="34" charset="0"/>
              <a:buChar char="•"/>
            </a:pPr>
            <a:r>
              <a:rPr lang="en-US" dirty="0">
                <a:latin typeface="Georgia"/>
                <a:ea typeface="Georgia"/>
                <a:cs typeface="Georgia"/>
                <a:sym typeface="Georgia"/>
              </a:rPr>
              <a:t>The mean for NJ from January 2020 to July 2021 is 13% and in FL 9%.</a:t>
            </a:r>
          </a:p>
          <a:p>
            <a:pPr marL="285750" lvl="0" indent="-285750" algn="l" rtl="0">
              <a:spcBef>
                <a:spcPts val="0"/>
              </a:spcBef>
              <a:spcAft>
                <a:spcPts val="0"/>
              </a:spcAft>
              <a:buFont typeface="Arial" panose="020B0604020202020204" pitchFamily="34" charset="0"/>
              <a:buChar char="•"/>
            </a:pPr>
            <a:r>
              <a:rPr lang="en-US" dirty="0">
                <a:latin typeface="Georgia"/>
                <a:ea typeface="Georgia"/>
                <a:cs typeface="Georgia"/>
                <a:sym typeface="Georgia"/>
              </a:rPr>
              <a:t>Test: </a:t>
            </a:r>
            <a:r>
              <a:rPr lang="en-US" dirty="0"/>
              <a:t> </a:t>
            </a:r>
          </a:p>
          <a:p>
            <a:pPr lvl="0" algn="l" rtl="0">
              <a:spcBef>
                <a:spcPts val="0"/>
              </a:spcBef>
              <a:spcAft>
                <a:spcPts val="0"/>
              </a:spcAft>
            </a:pPr>
            <a:r>
              <a:rPr lang="en-US" dirty="0"/>
              <a:t>    H</a:t>
            </a:r>
            <a:r>
              <a:rPr lang="en-US" baseline="-25000" dirty="0"/>
              <a:t>0</a:t>
            </a:r>
            <a:r>
              <a:rPr lang="en-US" dirty="0"/>
              <a:t> : NJ proportion = FL proportion</a:t>
            </a:r>
          </a:p>
          <a:p>
            <a:pPr lvl="0" algn="l" rtl="0">
              <a:spcBef>
                <a:spcPts val="0"/>
              </a:spcBef>
              <a:spcAft>
                <a:spcPts val="0"/>
              </a:spcAft>
            </a:pPr>
            <a:r>
              <a:rPr lang="en-US" dirty="0"/>
              <a:t>    H</a:t>
            </a:r>
            <a:r>
              <a:rPr lang="en-US" baseline="-25000" dirty="0"/>
              <a:t>a </a:t>
            </a:r>
            <a:r>
              <a:rPr lang="en-US" dirty="0"/>
              <a:t>: Different proportions</a:t>
            </a:r>
          </a:p>
          <a:p>
            <a:pPr lvl="0" algn="l" rtl="0">
              <a:spcBef>
                <a:spcPts val="0"/>
              </a:spcBef>
              <a:spcAft>
                <a:spcPts val="0"/>
              </a:spcAft>
            </a:pPr>
            <a:r>
              <a:rPr lang="en-US" dirty="0">
                <a:latin typeface="Georgia"/>
                <a:ea typeface="Georgia"/>
                <a:cs typeface="Georgia"/>
                <a:sym typeface="Georgia"/>
              </a:rPr>
              <a:t>     p-value = 0.23</a:t>
            </a:r>
          </a:p>
          <a:p>
            <a:pPr lvl="0" algn="l" rtl="0">
              <a:spcBef>
                <a:spcPts val="0"/>
              </a:spcBef>
              <a:spcAft>
                <a:spcPts val="0"/>
              </a:spcAft>
            </a:pPr>
            <a:r>
              <a:rPr lang="en-US" dirty="0">
                <a:latin typeface="Georgia"/>
                <a:ea typeface="Georgia"/>
                <a:cs typeface="Georgia"/>
                <a:sym typeface="Georgia"/>
              </a:rPr>
              <a:t>     I can not reject the null hypothesis</a:t>
            </a:r>
          </a:p>
          <a:p>
            <a:pPr marL="285750" lvl="0" indent="-285750">
              <a:buFont typeface="Arial" panose="020B0604020202020204" pitchFamily="34" charset="0"/>
              <a:buChar char="•"/>
            </a:pPr>
            <a:r>
              <a:rPr lang="en-US" dirty="0">
                <a:latin typeface="Georgia"/>
                <a:ea typeface="Georgia"/>
                <a:cs typeface="Georgia"/>
                <a:sym typeface="Georgia"/>
              </a:rPr>
              <a:t>Test: </a:t>
            </a:r>
            <a:r>
              <a:rPr lang="en-US" dirty="0"/>
              <a:t> </a:t>
            </a:r>
          </a:p>
          <a:p>
            <a:pPr lvl="0"/>
            <a:r>
              <a:rPr lang="en-US" dirty="0"/>
              <a:t>    H</a:t>
            </a:r>
            <a:r>
              <a:rPr lang="en-US" baseline="-25000" dirty="0"/>
              <a:t>0</a:t>
            </a:r>
            <a:r>
              <a:rPr lang="en-US" dirty="0"/>
              <a:t> : NJ proportion = FL proportion</a:t>
            </a:r>
          </a:p>
          <a:p>
            <a:pPr lvl="0"/>
            <a:r>
              <a:rPr lang="en-US" dirty="0"/>
              <a:t>    H</a:t>
            </a:r>
            <a:r>
              <a:rPr lang="en-US" baseline="-25000" dirty="0"/>
              <a:t>a </a:t>
            </a:r>
            <a:r>
              <a:rPr lang="en-US" dirty="0"/>
              <a:t>: NJ proportion &gt; FL proportion</a:t>
            </a:r>
          </a:p>
          <a:p>
            <a:pPr lvl="0"/>
            <a:r>
              <a:rPr lang="en-US" dirty="0">
                <a:latin typeface="Georgia"/>
                <a:ea typeface="Georgia"/>
                <a:cs typeface="Georgia"/>
                <a:sym typeface="Georgia"/>
              </a:rPr>
              <a:t>     p-value = 0.12</a:t>
            </a:r>
          </a:p>
          <a:p>
            <a:pPr lvl="0"/>
            <a:r>
              <a:rPr lang="en-US" dirty="0">
                <a:latin typeface="Georgia"/>
                <a:ea typeface="Georgia"/>
                <a:cs typeface="Georgia"/>
                <a:sym typeface="Georgia"/>
              </a:rPr>
              <a:t>     I can not reject the null hypothesis</a:t>
            </a:r>
          </a:p>
          <a:p>
            <a:pPr marL="0" lvl="0" indent="0" algn="l" rtl="0">
              <a:spcBef>
                <a:spcPts val="0"/>
              </a:spcBef>
              <a:spcAft>
                <a:spcPts val="0"/>
              </a:spcAft>
              <a:buNone/>
            </a:pPr>
            <a:endParaRPr lang="en-US" dirty="0">
              <a:latin typeface="Georgia"/>
              <a:ea typeface="Georgia"/>
              <a:cs typeface="Georgia"/>
              <a:sym typeface="Georgia"/>
            </a:endParaRPr>
          </a:p>
          <a:p>
            <a:pPr marL="0" lvl="0" indent="0" algn="l" rtl="0">
              <a:spcBef>
                <a:spcPts val="0"/>
              </a:spcBef>
              <a:spcAft>
                <a:spcPts val="0"/>
              </a:spcAft>
              <a:buNone/>
            </a:pPr>
            <a:endParaRPr sz="1800" dirty="0">
              <a:latin typeface="Georgia"/>
              <a:ea typeface="Georgia"/>
              <a:cs typeface="Georgia"/>
              <a:sym typeface="Georgia"/>
            </a:endParaRPr>
          </a:p>
        </p:txBody>
      </p:sp>
      <p:graphicFrame>
        <p:nvGraphicFramePr>
          <p:cNvPr id="6" name="Chart 5">
            <a:extLst>
              <a:ext uri="{FF2B5EF4-FFF2-40B4-BE49-F238E27FC236}">
                <a16:creationId xmlns:a16="http://schemas.microsoft.com/office/drawing/2014/main" id="{968DC00E-572F-6F47-A692-AC338EB1D0AD}"/>
              </a:ext>
            </a:extLst>
          </p:cNvPr>
          <p:cNvGraphicFramePr>
            <a:graphicFrameLocks/>
          </p:cNvGraphicFramePr>
          <p:nvPr>
            <p:extLst>
              <p:ext uri="{D42A27DB-BD31-4B8C-83A1-F6EECF244321}">
                <p14:modId xmlns:p14="http://schemas.microsoft.com/office/powerpoint/2010/main" val="472524356"/>
              </p:ext>
            </p:extLst>
          </p:nvPr>
        </p:nvGraphicFramePr>
        <p:xfrm>
          <a:off x="4809067" y="1649999"/>
          <a:ext cx="4234047" cy="2462981"/>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1F60623F-88FF-3942-8AE5-4445212F4502}"/>
                  </a:ext>
                </a:extLst>
              </p:cNvPr>
              <p:cNvGraphicFramePr/>
              <p:nvPr>
                <p:extLst>
                  <p:ext uri="{D42A27DB-BD31-4B8C-83A1-F6EECF244321}">
                    <p14:modId xmlns:p14="http://schemas.microsoft.com/office/powerpoint/2010/main" val="1737199646"/>
                  </p:ext>
                </p:extLst>
              </p:nvPr>
            </p:nvGraphicFramePr>
            <p:xfrm>
              <a:off x="4870320" y="4230196"/>
              <a:ext cx="4234047" cy="2320182"/>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7" name="Chart 6">
                <a:extLst>
                  <a:ext uri="{FF2B5EF4-FFF2-40B4-BE49-F238E27FC236}">
                    <a16:creationId xmlns:a16="http://schemas.microsoft.com/office/drawing/2014/main" id="{1F60623F-88FF-3942-8AE5-4445212F4502}"/>
                  </a:ext>
                </a:extLst>
              </p:cNvPr>
              <p:cNvPicPr>
                <a:picLocks noGrp="1" noRot="1" noChangeAspect="1" noMove="1" noResize="1" noEditPoints="1" noAdjustHandles="1" noChangeArrowheads="1" noChangeShapeType="1"/>
              </p:cNvPicPr>
              <p:nvPr/>
            </p:nvPicPr>
            <p:blipFill>
              <a:blip r:embed="rId5"/>
              <a:stretch>
                <a:fillRect/>
              </a:stretch>
            </p:blipFill>
            <p:spPr>
              <a:xfrm>
                <a:off x="4870320" y="4230196"/>
                <a:ext cx="4234047" cy="2320182"/>
              </a:xfrm>
              <a:prstGeom prst="rect">
                <a:avLst/>
              </a:prstGeom>
            </p:spPr>
          </p:pic>
        </mc:Fallback>
      </mc:AlternateContent>
      <p:sp>
        <p:nvSpPr>
          <p:cNvPr id="3" name="Rectangle 2">
            <a:extLst>
              <a:ext uri="{FF2B5EF4-FFF2-40B4-BE49-F238E27FC236}">
                <a16:creationId xmlns:a16="http://schemas.microsoft.com/office/drawing/2014/main" id="{A3611A51-D7DB-3744-B1D9-81E9A84E5465}"/>
              </a:ext>
            </a:extLst>
          </p:cNvPr>
          <p:cNvSpPr/>
          <p:nvPr/>
        </p:nvSpPr>
        <p:spPr>
          <a:xfrm>
            <a:off x="5912770" y="6364816"/>
            <a:ext cx="1338929" cy="353483"/>
          </a:xfrm>
          <a:prstGeom prst="rect">
            <a:avLst/>
          </a:prstGeom>
          <a:solidFill>
            <a:schemeClr val="bg1"/>
          </a:solidFill>
          <a:ln w="26424">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46645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840740"/>
          </a:xfrm>
        </p:spPr>
        <p:txBody>
          <a:bodyPr>
            <a:normAutofit/>
          </a:bodyPr>
          <a:lstStyle/>
          <a:p>
            <a:r>
              <a:rPr lang="en-US" sz="3600" b="1" dirty="0">
                <a:solidFill>
                  <a:schemeClr val="accent1"/>
                </a:solidFill>
              </a:rPr>
              <a:t>Assumptions on a 95% CI</a:t>
            </a:r>
            <a:endParaRPr lang="en-US" sz="3600" dirty="0"/>
          </a:p>
        </p:txBody>
      </p:sp>
      <mc:AlternateContent xmlns:mc="http://schemas.openxmlformats.org/markup-compatibility/2006" xmlns:a14="http://schemas.microsoft.com/office/drawing/2010/main">
        <mc:Choice Requires="a14">
          <p:sp>
            <p:nvSpPr>
              <p:cNvPr id="8" name="Rectangle 7"/>
              <p:cNvSpPr/>
              <p:nvPr/>
            </p:nvSpPr>
            <p:spPr>
              <a:xfrm>
                <a:off x="192024" y="1413927"/>
                <a:ext cx="8759952" cy="5078313"/>
              </a:xfrm>
              <a:prstGeom prst="rect">
                <a:avLst/>
              </a:prstGeom>
            </p:spPr>
            <p:txBody>
              <a:bodyPr wrap="square">
                <a:spAutoFit/>
              </a:bodyPr>
              <a:lstStyle/>
              <a:p>
                <a:pPr fontAlgn="auto">
                  <a:spcBef>
                    <a:spcPts val="0"/>
                  </a:spcBef>
                  <a:spcAft>
                    <a:spcPts val="0"/>
                  </a:spcAft>
                  <a:defRPr/>
                </a:pPr>
                <a:endParaRPr lang="en-US" sz="2000" dirty="0"/>
              </a:p>
              <a:p>
                <a:pPr fontAlgn="auto">
                  <a:spcBef>
                    <a:spcPts val="0"/>
                  </a:spcBef>
                  <a:spcAft>
                    <a:spcPts val="0"/>
                  </a:spcAft>
                  <a:defRPr/>
                </a:pPr>
                <a:r>
                  <a:rPr lang="en-US" sz="2000" dirty="0"/>
                  <a:t>Confidence intervals use the central idea of probability: ask what would happen if we repeated the sampling many times. The 95% in a 95% confidence interval is a probability, the probability that the method produces an interval that does capture the true parameter.</a:t>
                </a:r>
              </a:p>
              <a:p>
                <a:pPr fontAlgn="auto">
                  <a:spcBef>
                    <a:spcPts val="0"/>
                  </a:spcBef>
                  <a:spcAft>
                    <a:spcPts val="0"/>
                  </a:spcAft>
                  <a:defRPr/>
                </a:pPr>
                <a:endParaRPr lang="en-US" sz="2000" dirty="0"/>
              </a:p>
              <a:p>
                <a:pPr fontAlgn="auto">
                  <a:spcBef>
                    <a:spcPts val="0"/>
                  </a:spcBef>
                  <a:spcAft>
                    <a:spcPts val="0"/>
                  </a:spcAft>
                  <a:defRPr/>
                </a:pPr>
                <a:r>
                  <a:rPr lang="en-US" sz="2000" dirty="0"/>
                  <a:t>Don’t forget that our interval is only approximately a 95% confidence interval. It isn’t exact for two reasons: </a:t>
                </a:r>
              </a:p>
              <a:p>
                <a:pPr fontAlgn="auto">
                  <a:spcBef>
                    <a:spcPts val="0"/>
                  </a:spcBef>
                  <a:spcAft>
                    <a:spcPts val="0"/>
                  </a:spcAft>
                  <a:defRPr/>
                </a:pPr>
                <a:endParaRPr lang="en-US" sz="2000" dirty="0"/>
              </a:p>
              <a:p>
                <a:pPr marL="457200" indent="-457200" fontAlgn="auto">
                  <a:spcBef>
                    <a:spcPts val="0"/>
                  </a:spcBef>
                  <a:spcAft>
                    <a:spcPts val="0"/>
                  </a:spcAft>
                  <a:buFont typeface="Arial" panose="020B0604020202020204" pitchFamily="34" charset="0"/>
                  <a:buChar char="•"/>
                  <a:defRPr/>
                </a:pPr>
                <a:r>
                  <a:rPr lang="en-US" sz="2000" dirty="0"/>
                  <a:t>The sampling distribution of the sample proportion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𝑝</m:t>
                        </m:r>
                      </m:e>
                    </m:acc>
                  </m:oMath>
                </a14:m>
                <a:r>
                  <a:rPr lang="en-US" sz="2000" dirty="0"/>
                  <a:t> isn’t exactly Normal. </a:t>
                </a:r>
              </a:p>
              <a:p>
                <a:pPr marL="457200" indent="-457200" fontAlgn="auto">
                  <a:spcBef>
                    <a:spcPts val="0"/>
                  </a:spcBef>
                  <a:spcAft>
                    <a:spcPts val="0"/>
                  </a:spcAft>
                  <a:buFont typeface="Arial" panose="020B0604020202020204" pitchFamily="34" charset="0"/>
                  <a:buChar char="•"/>
                  <a:defRPr/>
                </a:pPr>
                <a:r>
                  <a:rPr lang="en-US" sz="2000" dirty="0"/>
                  <a:t>We don’t get the standard deviation, or the standard error, of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𝑝</m:t>
                        </m:r>
                      </m:e>
                    </m:acc>
                  </m:oMath>
                </a14:m>
                <a:r>
                  <a:rPr lang="en-US" sz="2000" dirty="0"/>
                  <a:t> exactly right because we used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𝑝</m:t>
                        </m:r>
                      </m:e>
                    </m:acc>
                  </m:oMath>
                </a14:m>
                <a:r>
                  <a:rPr lang="en-US" sz="2000" dirty="0"/>
                  <a:t> in place of the unknown </a:t>
                </a:r>
                <a:r>
                  <a:rPr lang="en-US" sz="2000" i="1" dirty="0"/>
                  <a:t>p</a:t>
                </a:r>
                <a:r>
                  <a:rPr lang="en-US" sz="2000" dirty="0"/>
                  <a:t>. We use a new estimate of the standard deviation of the sampling distribution every time, even though the true standard deviation never changes. </a:t>
                </a:r>
              </a:p>
              <a:p>
                <a:pPr fontAlgn="auto">
                  <a:spcBef>
                    <a:spcPts val="0"/>
                  </a:spcBef>
                  <a:spcAft>
                    <a:spcPts val="0"/>
                  </a:spcAft>
                  <a:defRPr/>
                </a:pPr>
                <a:endParaRPr lang="en-US" sz="2400" dirty="0"/>
              </a:p>
            </p:txBody>
          </p:sp>
        </mc:Choice>
        <mc:Fallback xmlns="">
          <p:sp>
            <p:nvSpPr>
              <p:cNvPr id="8" name="Rectangle 7"/>
              <p:cNvSpPr>
                <a:spLocks noRot="1" noChangeAspect="1" noMove="1" noResize="1" noEditPoints="1" noAdjustHandles="1" noChangeArrowheads="1" noChangeShapeType="1" noTextEdit="1"/>
              </p:cNvSpPr>
              <p:nvPr/>
            </p:nvSpPr>
            <p:spPr>
              <a:xfrm>
                <a:off x="192024" y="1413927"/>
                <a:ext cx="8759952" cy="5078313"/>
              </a:xfrm>
              <a:prstGeom prst="rect">
                <a:avLst/>
              </a:prstGeom>
              <a:blipFill>
                <a:blip r:embed="rId3"/>
                <a:stretch>
                  <a:fillRect l="-724" r="-145"/>
                </a:stretch>
              </a:blipFill>
            </p:spPr>
            <p:txBody>
              <a:bodyPr/>
              <a:lstStyle/>
              <a:p>
                <a:r>
                  <a:rPr lang="en-US">
                    <a:noFill/>
                  </a:rPr>
                  <a:t> </a:t>
                </a:r>
              </a:p>
            </p:txBody>
          </p:sp>
        </mc:Fallback>
      </mc:AlternateContent>
    </p:spTree>
    <p:extLst>
      <p:ext uri="{BB962C8B-B14F-4D97-AF65-F5344CB8AC3E}">
        <p14:creationId xmlns:p14="http://schemas.microsoft.com/office/powerpoint/2010/main" val="427558488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a:bodyPr>
          <a:lstStyle/>
          <a:p>
            <a:r>
              <a:rPr lang="en-US" sz="3600" b="1" dirty="0">
                <a:solidFill>
                  <a:schemeClr val="accent1"/>
                </a:solidFill>
              </a:rPr>
              <a:t>Improving Confidence Intervals </a:t>
            </a:r>
            <a:endParaRPr lang="en-US" sz="3600" dirty="0"/>
          </a:p>
        </p:txBody>
      </p:sp>
      <p:sp>
        <p:nvSpPr>
          <p:cNvPr id="8" name="Rectangle 7"/>
          <p:cNvSpPr/>
          <p:nvPr/>
        </p:nvSpPr>
        <p:spPr>
          <a:xfrm>
            <a:off x="301752" y="1554480"/>
            <a:ext cx="8759952" cy="5386090"/>
          </a:xfrm>
          <a:prstGeom prst="rect">
            <a:avLst/>
          </a:prstGeom>
        </p:spPr>
        <p:txBody>
          <a:bodyPr wrap="square">
            <a:spAutoFit/>
          </a:bodyPr>
          <a:lstStyle/>
          <a:p>
            <a:pPr fontAlgn="auto">
              <a:spcBef>
                <a:spcPts val="0"/>
              </a:spcBef>
              <a:spcAft>
                <a:spcPts val="0"/>
              </a:spcAft>
              <a:defRPr/>
            </a:pPr>
            <a:r>
              <a:rPr lang="en-US" sz="2400" dirty="0"/>
              <a:t>Both of these difficulties go away as the sample size </a:t>
            </a:r>
            <a:r>
              <a:rPr lang="en-US" sz="2400" i="1" dirty="0"/>
              <a:t>n</a:t>
            </a:r>
            <a:r>
              <a:rPr lang="en-US" sz="2400" dirty="0"/>
              <a:t> gets larger. So, our recipe is good only for large samples. </a:t>
            </a:r>
          </a:p>
          <a:p>
            <a:pPr fontAlgn="auto">
              <a:spcBef>
                <a:spcPts val="0"/>
              </a:spcBef>
              <a:spcAft>
                <a:spcPts val="0"/>
              </a:spcAft>
              <a:defRPr/>
            </a:pPr>
            <a:endParaRPr lang="en-US" sz="2400" dirty="0"/>
          </a:p>
          <a:p>
            <a:pPr fontAlgn="auto">
              <a:spcBef>
                <a:spcPts val="0"/>
              </a:spcBef>
              <a:spcAft>
                <a:spcPts val="0"/>
              </a:spcAft>
              <a:defRPr/>
            </a:pPr>
            <a:r>
              <a:rPr lang="en-US" sz="2400" dirty="0"/>
              <a:t>We used the 95 part of the 68–95–99.7 rule to get a 95% confidence interval for the population proportion. </a:t>
            </a:r>
          </a:p>
          <a:p>
            <a:pPr fontAlgn="auto">
              <a:spcBef>
                <a:spcPts val="0"/>
              </a:spcBef>
              <a:spcAft>
                <a:spcPts val="0"/>
              </a:spcAft>
              <a:defRPr/>
            </a:pPr>
            <a:endParaRPr lang="en-US" sz="2400" dirty="0"/>
          </a:p>
          <a:p>
            <a:pPr fontAlgn="auto">
              <a:spcBef>
                <a:spcPts val="0"/>
              </a:spcBef>
              <a:spcAft>
                <a:spcPts val="0"/>
              </a:spcAft>
              <a:defRPr/>
            </a:pPr>
            <a:r>
              <a:rPr lang="en-US" sz="2400" dirty="0"/>
              <a:t>Suppose you want to be 99% confident. For that, we need to mark off the central 99% of a Normal distribution. </a:t>
            </a:r>
          </a:p>
          <a:p>
            <a:pPr fontAlgn="auto">
              <a:spcBef>
                <a:spcPts val="0"/>
              </a:spcBef>
              <a:spcAft>
                <a:spcPts val="0"/>
              </a:spcAft>
              <a:defRPr/>
            </a:pPr>
            <a:endParaRPr lang="en-US" sz="2400" dirty="0"/>
          </a:p>
          <a:p>
            <a:pPr fontAlgn="auto">
              <a:spcBef>
                <a:spcPts val="0"/>
              </a:spcBef>
              <a:spcAft>
                <a:spcPts val="0"/>
              </a:spcAft>
              <a:defRPr/>
            </a:pPr>
            <a:r>
              <a:rPr lang="en-US" sz="2400" dirty="0"/>
              <a:t>For any probability </a:t>
            </a:r>
            <a:r>
              <a:rPr lang="en-US" sz="2400" i="1" dirty="0"/>
              <a:t>C</a:t>
            </a:r>
            <a:r>
              <a:rPr lang="en-US" sz="2400" dirty="0"/>
              <a:t> between 0 and 1, there is a number </a:t>
            </a:r>
            <a:r>
              <a:rPr lang="en-US" sz="2400" i="1" dirty="0"/>
              <a:t>z</a:t>
            </a:r>
            <a:r>
              <a:rPr lang="en-US" sz="2400" dirty="0"/>
              <a:t>* such that any Normal distribution has probability </a:t>
            </a:r>
            <a:r>
              <a:rPr lang="en-US" sz="2400" i="1" dirty="0"/>
              <a:t>C</a:t>
            </a:r>
            <a:r>
              <a:rPr lang="en-US" sz="2400" dirty="0"/>
              <a:t> within </a:t>
            </a:r>
            <a:r>
              <a:rPr lang="en-US" sz="2400" i="1" dirty="0"/>
              <a:t>z</a:t>
            </a:r>
            <a:r>
              <a:rPr lang="en-US" sz="2400" dirty="0"/>
              <a:t>* standard deviations of the mean. </a:t>
            </a:r>
          </a:p>
          <a:p>
            <a:pPr fontAlgn="auto">
              <a:spcBef>
                <a:spcPts val="0"/>
              </a:spcBef>
              <a:spcAft>
                <a:spcPts val="0"/>
              </a:spcAft>
              <a:defRPr/>
            </a:pPr>
            <a:endParaRPr lang="en-US" sz="2800" dirty="0"/>
          </a:p>
          <a:p>
            <a:pPr fontAlgn="auto">
              <a:spcBef>
                <a:spcPts val="0"/>
              </a:spcBef>
              <a:spcAft>
                <a:spcPts val="0"/>
              </a:spcAft>
              <a:defRPr/>
            </a:pPr>
            <a:endParaRPr lang="en-US" sz="2800" dirty="0"/>
          </a:p>
        </p:txBody>
      </p:sp>
    </p:spTree>
    <p:extLst>
      <p:ext uri="{BB962C8B-B14F-4D97-AF65-F5344CB8AC3E}">
        <p14:creationId xmlns:p14="http://schemas.microsoft.com/office/powerpoint/2010/main" val="75405162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More on Confidence Intervals for a Population Proportion (optional) 2</a:t>
            </a:r>
            <a:endParaRPr lang="en-US" sz="3600" dirty="0"/>
          </a:p>
        </p:txBody>
      </p:sp>
      <p:pic>
        <p:nvPicPr>
          <p:cNvPr id="4" name="Picture 3" descr="A graph shows the normal distribution of standard deviations above and below the mean. The horizontal axis represents Standard deviations above and below the mean ranging from negative 3 to 3 at intervals of 1. A perpendicular dotted line is drawn from 0 on the horizontal axis and touches the peak of the normal curve. The area enclosed by the normal curve and the points from 0 to negative z asterisk is shaded and corresponding text that reads: Shaded area represents probability C. The area enclosed by the normal curve and the points from 0 to z asterisk reads, z asterisk standard deviations.">
            <a:extLst>
              <a:ext uri="{FF2B5EF4-FFF2-40B4-BE49-F238E27FC236}">
                <a16:creationId xmlns:a16="http://schemas.microsoft.com/office/drawing/2014/main" id="{E242285C-340A-4909-9D8B-A593BB1C6D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2133600"/>
            <a:ext cx="6705045" cy="4059600"/>
          </a:xfrm>
          <a:prstGeom prst="rect">
            <a:avLst/>
          </a:prstGeom>
        </p:spPr>
      </p:pic>
    </p:spTree>
    <p:extLst>
      <p:ext uri="{BB962C8B-B14F-4D97-AF65-F5344CB8AC3E}">
        <p14:creationId xmlns:p14="http://schemas.microsoft.com/office/powerpoint/2010/main" val="37608016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5116B90-4412-4D8C-8759-3CBE494F6AE8}"/>
              </a:ext>
            </a:extLst>
          </p:cNvPr>
          <p:cNvSpPr>
            <a:spLocks noGrp="1"/>
          </p:cNvSpPr>
          <p:nvPr>
            <p:ph type="title"/>
          </p:nvPr>
        </p:nvSpPr>
        <p:spPr>
          <a:xfrm>
            <a:off x="800100" y="390479"/>
            <a:ext cx="7543800" cy="694192"/>
          </a:xfrm>
        </p:spPr>
        <p:txBody>
          <a:bodyPr>
            <a:normAutofit fontScale="90000"/>
          </a:bodyPr>
          <a:lstStyle/>
          <a:p>
            <a:r>
              <a:rPr lang="en-US" dirty="0"/>
              <a:t>Course Planning</a:t>
            </a:r>
          </a:p>
        </p:txBody>
      </p:sp>
      <p:graphicFrame>
        <p:nvGraphicFramePr>
          <p:cNvPr id="5" name="Content Placeholder 4">
            <a:extLst>
              <a:ext uri="{FF2B5EF4-FFF2-40B4-BE49-F238E27FC236}">
                <a16:creationId xmlns:a16="http://schemas.microsoft.com/office/drawing/2014/main" id="{57593E65-234B-464D-8CDE-9702ECCF7BA8}"/>
              </a:ext>
            </a:extLst>
          </p:cNvPr>
          <p:cNvGraphicFramePr>
            <a:graphicFrameLocks noGrp="1"/>
          </p:cNvGraphicFramePr>
          <p:nvPr>
            <p:ph idx="1"/>
            <p:extLst>
              <p:ext uri="{D42A27DB-BD31-4B8C-83A1-F6EECF244321}">
                <p14:modId xmlns:p14="http://schemas.microsoft.com/office/powerpoint/2010/main" val="953730922"/>
              </p:ext>
            </p:extLst>
          </p:nvPr>
        </p:nvGraphicFramePr>
        <p:xfrm>
          <a:off x="561638" y="1084671"/>
          <a:ext cx="7974252" cy="5438440"/>
        </p:xfrm>
        <a:graphic>
          <a:graphicData uri="http://schemas.openxmlformats.org/drawingml/2006/table">
            <a:tbl>
              <a:tblPr firstRow="1" firstCol="1" bandRow="1">
                <a:tableStyleId>{5C22544A-7EE6-4342-B048-85BDC9FD1C3A}</a:tableStyleId>
              </a:tblPr>
              <a:tblGrid>
                <a:gridCol w="555962">
                  <a:extLst>
                    <a:ext uri="{9D8B030D-6E8A-4147-A177-3AD203B41FA5}">
                      <a16:colId xmlns:a16="http://schemas.microsoft.com/office/drawing/2014/main" val="1891450742"/>
                    </a:ext>
                  </a:extLst>
                </a:gridCol>
                <a:gridCol w="1172592">
                  <a:extLst>
                    <a:ext uri="{9D8B030D-6E8A-4147-A177-3AD203B41FA5}">
                      <a16:colId xmlns:a16="http://schemas.microsoft.com/office/drawing/2014/main" val="38775591"/>
                    </a:ext>
                  </a:extLst>
                </a:gridCol>
                <a:gridCol w="4268655">
                  <a:extLst>
                    <a:ext uri="{9D8B030D-6E8A-4147-A177-3AD203B41FA5}">
                      <a16:colId xmlns:a16="http://schemas.microsoft.com/office/drawing/2014/main" val="518451049"/>
                    </a:ext>
                  </a:extLst>
                </a:gridCol>
                <a:gridCol w="1328612">
                  <a:extLst>
                    <a:ext uri="{9D8B030D-6E8A-4147-A177-3AD203B41FA5}">
                      <a16:colId xmlns:a16="http://schemas.microsoft.com/office/drawing/2014/main" val="3094159817"/>
                    </a:ext>
                  </a:extLst>
                </a:gridCol>
                <a:gridCol w="648431">
                  <a:extLst>
                    <a:ext uri="{9D8B030D-6E8A-4147-A177-3AD203B41FA5}">
                      <a16:colId xmlns:a16="http://schemas.microsoft.com/office/drawing/2014/main" val="2956933963"/>
                    </a:ext>
                  </a:extLst>
                </a:gridCol>
              </a:tblGrid>
              <a:tr h="279927">
                <a:tc>
                  <a:txBody>
                    <a:bodyPr/>
                    <a:lstStyle/>
                    <a:p>
                      <a:pPr marL="0" marR="0" algn="ctr">
                        <a:lnSpc>
                          <a:spcPct val="115000"/>
                        </a:lnSpc>
                        <a:spcBef>
                          <a:spcPts val="0"/>
                        </a:spcBef>
                        <a:spcAft>
                          <a:spcPts val="0"/>
                        </a:spcAft>
                      </a:pPr>
                      <a:r>
                        <a:rPr lang="en-US" sz="1400" dirty="0">
                          <a:effectLst/>
                          <a:latin typeface="+mj-lt"/>
                          <a:ea typeface="Calibri" panose="020F0502020204030204" pitchFamily="34" charset="0"/>
                          <a:cs typeface="Times New Roman" panose="02020603050405020304" pitchFamily="18" charset="0"/>
                        </a:rPr>
                        <a:t>#</a:t>
                      </a:r>
                    </a:p>
                  </a:txBody>
                  <a:tcPr marL="61628" marR="61628" marT="0" marB="0" anchor="ctr"/>
                </a:tc>
                <a:tc>
                  <a:txBody>
                    <a:bodyPr/>
                    <a:lstStyle/>
                    <a:p>
                      <a:pPr marL="0" marR="0" algn="ctr">
                        <a:lnSpc>
                          <a:spcPct val="115000"/>
                        </a:lnSpc>
                        <a:spcBef>
                          <a:spcPts val="0"/>
                        </a:spcBef>
                        <a:spcAft>
                          <a:spcPts val="0"/>
                        </a:spcAft>
                      </a:pPr>
                      <a:r>
                        <a:rPr lang="en-US" sz="1400" dirty="0">
                          <a:effectLst/>
                          <a:latin typeface="+mj-lt"/>
                          <a:ea typeface="Calibri" panose="020F0502020204030204" pitchFamily="34" charset="0"/>
                          <a:cs typeface="Times New Roman" panose="02020603050405020304" pitchFamily="18" charset="0"/>
                        </a:rPr>
                        <a:t>Date</a:t>
                      </a:r>
                    </a:p>
                  </a:txBody>
                  <a:tcPr marL="61628" marR="61628" marT="0" marB="0" anchor="ctr"/>
                </a:tc>
                <a:tc>
                  <a:txBody>
                    <a:bodyPr/>
                    <a:lstStyle/>
                    <a:p>
                      <a:pPr marL="0" marR="0" algn="ctr">
                        <a:lnSpc>
                          <a:spcPct val="115000"/>
                        </a:lnSpc>
                        <a:spcBef>
                          <a:spcPts val="0"/>
                        </a:spcBef>
                        <a:spcAft>
                          <a:spcPts val="0"/>
                        </a:spcAft>
                      </a:pPr>
                      <a:r>
                        <a:rPr lang="en-US" sz="1400" dirty="0">
                          <a:effectLst/>
                          <a:latin typeface="+mj-lt"/>
                        </a:rPr>
                        <a:t>Topic </a:t>
                      </a:r>
                      <a:endParaRPr lang="en-US" sz="1400" dirty="0">
                        <a:effectLst/>
                        <a:latin typeface="+mj-lt"/>
                        <a:ea typeface="Calibri" panose="020F0502020204030204" pitchFamily="34" charset="0"/>
                        <a:cs typeface="Times New Roman" panose="02020603050405020304" pitchFamily="18" charset="0"/>
                      </a:endParaRPr>
                    </a:p>
                  </a:txBody>
                  <a:tcPr marL="61628" marR="61628" marT="0" marB="0" anchor="ctr"/>
                </a:tc>
                <a:tc>
                  <a:txBody>
                    <a:bodyPr/>
                    <a:lstStyle/>
                    <a:p>
                      <a:pPr marL="0" marR="0" algn="ctr">
                        <a:lnSpc>
                          <a:spcPct val="115000"/>
                        </a:lnSpc>
                        <a:spcBef>
                          <a:spcPts val="0"/>
                        </a:spcBef>
                        <a:spcAft>
                          <a:spcPts val="0"/>
                        </a:spcAft>
                      </a:pPr>
                      <a:r>
                        <a:rPr lang="en-US" sz="1400" dirty="0">
                          <a:effectLst/>
                          <a:latin typeface="+mj-lt"/>
                        </a:rPr>
                        <a:t>Assignments</a:t>
                      </a:r>
                      <a:endParaRPr lang="en-US" sz="1400" dirty="0">
                        <a:effectLst/>
                        <a:latin typeface="+mj-lt"/>
                        <a:ea typeface="Calibri" panose="020F0502020204030204" pitchFamily="34" charset="0"/>
                        <a:cs typeface="Times New Roman" panose="02020603050405020304" pitchFamily="18" charset="0"/>
                      </a:endParaRPr>
                    </a:p>
                  </a:txBody>
                  <a:tcPr marL="61628" marR="61628" marT="0" marB="0" anchor="ctr"/>
                </a:tc>
                <a:tc>
                  <a:txBody>
                    <a:bodyPr/>
                    <a:lstStyle/>
                    <a:p>
                      <a:pPr marL="0" marR="0" algn="ctr">
                        <a:lnSpc>
                          <a:spcPct val="115000"/>
                        </a:lnSpc>
                        <a:spcBef>
                          <a:spcPts val="0"/>
                        </a:spcBef>
                        <a:spcAft>
                          <a:spcPts val="0"/>
                        </a:spcAft>
                      </a:pPr>
                      <a:r>
                        <a:rPr lang="en-US" sz="1400" dirty="0" err="1">
                          <a:effectLst/>
                          <a:latin typeface="+mj-lt"/>
                        </a:rPr>
                        <a:t>Wg</a:t>
                      </a:r>
                      <a:endParaRPr lang="en-US" sz="1400" dirty="0">
                        <a:effectLst/>
                        <a:latin typeface="+mj-lt"/>
                        <a:ea typeface="Calibri" panose="020F0502020204030204" pitchFamily="34" charset="0"/>
                        <a:cs typeface="Times New Roman" panose="02020603050405020304" pitchFamily="18" charset="0"/>
                      </a:endParaRPr>
                    </a:p>
                  </a:txBody>
                  <a:tcPr marL="61628" marR="61628" marT="0" marB="0" anchor="ctr"/>
                </a:tc>
                <a:extLst>
                  <a:ext uri="{0D108BD9-81ED-4DB2-BD59-A6C34878D82A}">
                    <a16:rowId xmlns:a16="http://schemas.microsoft.com/office/drawing/2014/main" val="1745906405"/>
                  </a:ext>
                </a:extLst>
              </a:tr>
              <a:tr h="471123">
                <a:tc>
                  <a:txBody>
                    <a:bodyPr/>
                    <a:lstStyle/>
                    <a:p>
                      <a:pPr marL="0" marR="0" algn="r">
                        <a:lnSpc>
                          <a:spcPct val="115000"/>
                        </a:lnSpc>
                        <a:spcBef>
                          <a:spcPts val="0"/>
                        </a:spcBef>
                        <a:spcAft>
                          <a:spcPts val="0"/>
                        </a:spcAft>
                      </a:pPr>
                      <a:r>
                        <a:rPr lang="en-US" sz="1400" dirty="0">
                          <a:effectLst/>
                          <a:latin typeface="+mn-lt"/>
                        </a:rPr>
                        <a:t>1</a:t>
                      </a:r>
                      <a:endParaRPr lang="en-US" sz="1400" dirty="0">
                        <a:effectLst/>
                        <a:latin typeface="+mn-lt"/>
                        <a:ea typeface="Calibri" panose="020F0502020204030204" pitchFamily="34" charset="0"/>
                        <a:cs typeface="Times New Roman" panose="02020603050405020304" pitchFamily="18" charset="0"/>
                      </a:endParaRPr>
                    </a:p>
                  </a:txBody>
                  <a:tcPr marL="61628" marR="61628" marT="0" marB="0" anchor="b"/>
                </a:tc>
                <a:tc>
                  <a:txBody>
                    <a:bodyPr/>
                    <a:lstStyle/>
                    <a:p>
                      <a:pPr marL="0" marR="0" algn="r">
                        <a:lnSpc>
                          <a:spcPct val="115000"/>
                        </a:lnSpc>
                        <a:spcBef>
                          <a:spcPts val="0"/>
                        </a:spcBef>
                        <a:spcAft>
                          <a:spcPts val="0"/>
                        </a:spcAft>
                      </a:pPr>
                      <a:r>
                        <a:rPr lang="en-US" sz="1400" dirty="0">
                          <a:solidFill>
                            <a:srgbClr val="000000"/>
                          </a:solidFill>
                          <a:effectLst/>
                          <a:latin typeface="+mn-lt"/>
                          <a:ea typeface="Times New Roman" panose="02020603050405020304" pitchFamily="18" charset="0"/>
                          <a:cs typeface="Calibri" panose="020F0502020204030204" pitchFamily="34" charset="0"/>
                        </a:rPr>
                        <a:t>9/01/21</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algn="l">
                        <a:lnSpc>
                          <a:spcPct val="115000"/>
                        </a:lnSpc>
                        <a:spcBef>
                          <a:spcPts val="0"/>
                        </a:spcBef>
                        <a:spcAft>
                          <a:spcPts val="0"/>
                        </a:spcAft>
                      </a:pPr>
                      <a:r>
                        <a:rPr lang="en-US" sz="1400" b="0" dirty="0">
                          <a:effectLst/>
                          <a:latin typeface="+mn-lt"/>
                        </a:rPr>
                        <a:t>Introduction, Visualizations  &amp; Exploratory Data Analysis - Chapter</a:t>
                      </a:r>
                      <a:r>
                        <a:rPr lang="en-US" sz="1400" b="0" baseline="0" dirty="0">
                          <a:effectLst/>
                          <a:latin typeface="+mn-lt"/>
                        </a:rPr>
                        <a:t> 1</a:t>
                      </a:r>
                      <a:endParaRPr lang="en-US" sz="1400" b="0" dirty="0">
                        <a:effectLst/>
                        <a:latin typeface="+mn-lt"/>
                        <a:ea typeface="Calibri" panose="020F0502020204030204" pitchFamily="34" charset="0"/>
                        <a:cs typeface="Times New Roman" panose="02020603050405020304" pitchFamily="18" charset="0"/>
                      </a:endParaRPr>
                    </a:p>
                  </a:txBody>
                  <a:tcPr marL="61628" marR="61628" marT="0" marB="0" anchor="b"/>
                </a:tc>
                <a:tc>
                  <a:txBody>
                    <a:bodyPr/>
                    <a:lstStyle/>
                    <a:p>
                      <a:pPr algn="l">
                        <a:lnSpc>
                          <a:spcPct val="115000"/>
                        </a:lnSpc>
                      </a:pPr>
                      <a:endParaRPr lang="en-US" sz="1400" dirty="0">
                        <a:effectLst/>
                        <a:latin typeface="+mn-lt"/>
                        <a:cs typeface="Times New Roman" panose="02020603050405020304" pitchFamily="18" charset="0"/>
                      </a:endParaRPr>
                    </a:p>
                  </a:txBody>
                  <a:tcPr marL="61628" marR="61628" marT="0" marB="0" anchor="b"/>
                </a:tc>
                <a:tc>
                  <a:txBody>
                    <a:bodyPr/>
                    <a:lstStyle/>
                    <a:p>
                      <a:pPr marL="0" marR="0" algn="ctr">
                        <a:lnSpc>
                          <a:spcPct val="115000"/>
                        </a:lnSpc>
                        <a:spcBef>
                          <a:spcPts val="0"/>
                        </a:spcBef>
                        <a:spcAft>
                          <a:spcPts val="0"/>
                        </a:spcAft>
                      </a:pPr>
                      <a:r>
                        <a:rPr lang="en-US" sz="1400" dirty="0">
                          <a:effectLst/>
                          <a:latin typeface="+mn-lt"/>
                        </a:rPr>
                        <a:t> </a:t>
                      </a:r>
                      <a:endParaRPr lang="en-US" sz="1400" dirty="0">
                        <a:effectLst/>
                        <a:latin typeface="+mn-lt"/>
                        <a:ea typeface="Calibri" panose="020F0502020204030204" pitchFamily="34" charset="0"/>
                        <a:cs typeface="Times New Roman" panose="02020603050405020304" pitchFamily="18" charset="0"/>
                      </a:endParaRPr>
                    </a:p>
                  </a:txBody>
                  <a:tcPr marL="61628" marR="61628" marT="0" marB="0"/>
                </a:tc>
                <a:extLst>
                  <a:ext uri="{0D108BD9-81ED-4DB2-BD59-A6C34878D82A}">
                    <a16:rowId xmlns:a16="http://schemas.microsoft.com/office/drawing/2014/main" val="2334705323"/>
                  </a:ext>
                </a:extLst>
              </a:tr>
              <a:tr h="279927">
                <a:tc>
                  <a:txBody>
                    <a:bodyPr/>
                    <a:lstStyle/>
                    <a:p>
                      <a:pPr marL="0" marR="0" algn="r">
                        <a:lnSpc>
                          <a:spcPct val="115000"/>
                        </a:lnSpc>
                        <a:spcBef>
                          <a:spcPts val="0"/>
                        </a:spcBef>
                        <a:spcAft>
                          <a:spcPts val="0"/>
                        </a:spcAft>
                      </a:pPr>
                      <a:r>
                        <a:rPr lang="en-US" sz="1400" dirty="0">
                          <a:effectLst/>
                          <a:latin typeface="+mn-lt"/>
                        </a:rPr>
                        <a:t>2</a:t>
                      </a:r>
                      <a:endParaRPr lang="en-US" sz="1400" dirty="0">
                        <a:effectLst/>
                        <a:latin typeface="+mn-lt"/>
                        <a:ea typeface="Calibri" panose="020F0502020204030204" pitchFamily="34" charset="0"/>
                        <a:cs typeface="Times New Roman" panose="02020603050405020304" pitchFamily="18" charset="0"/>
                      </a:endParaRPr>
                    </a:p>
                  </a:txBody>
                  <a:tcPr marL="61628" marR="61628" marT="0" marB="0" anchor="b"/>
                </a:tc>
                <a:tc>
                  <a:txBody>
                    <a:bodyPr/>
                    <a:lstStyle/>
                    <a:p>
                      <a:pPr marL="0" marR="0" algn="r">
                        <a:lnSpc>
                          <a:spcPct val="115000"/>
                        </a:lnSpc>
                        <a:spcBef>
                          <a:spcPts val="0"/>
                        </a:spcBef>
                        <a:spcAft>
                          <a:spcPts val="0"/>
                        </a:spcAft>
                      </a:pPr>
                      <a:r>
                        <a:rPr lang="en-US" sz="1400" dirty="0">
                          <a:solidFill>
                            <a:srgbClr val="000000"/>
                          </a:solidFill>
                          <a:effectLst/>
                          <a:latin typeface="+mn-lt"/>
                          <a:ea typeface="Times New Roman" panose="02020603050405020304" pitchFamily="18" charset="0"/>
                          <a:cs typeface="Calibri" panose="020F0502020204030204" pitchFamily="34" charset="0"/>
                        </a:rPr>
                        <a:t>9/15/21</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algn="l">
                        <a:lnSpc>
                          <a:spcPct val="115000"/>
                        </a:lnSpc>
                        <a:spcBef>
                          <a:spcPts val="0"/>
                        </a:spcBef>
                        <a:spcAft>
                          <a:spcPts val="0"/>
                        </a:spcAft>
                      </a:pPr>
                      <a:r>
                        <a:rPr lang="en-US" sz="1400" b="1" kern="1200" dirty="0">
                          <a:solidFill>
                            <a:srgbClr val="000000"/>
                          </a:solidFill>
                          <a:effectLst/>
                          <a:latin typeface="+mn-lt"/>
                          <a:ea typeface="Times New Roman" panose="02020603050405020304" pitchFamily="18" charset="0"/>
                          <a:cs typeface="Calibri" panose="020F0502020204030204" pitchFamily="34" charset="0"/>
                        </a:rPr>
                        <a:t>Int</a:t>
                      </a:r>
                      <a:r>
                        <a:rPr lang="en-US" sz="1400" b="0" kern="1200" dirty="0">
                          <a:solidFill>
                            <a:srgbClr val="000000"/>
                          </a:solidFill>
                          <a:effectLst/>
                          <a:latin typeface="+mn-lt"/>
                          <a:ea typeface="Times New Roman" panose="02020603050405020304" pitchFamily="18" charset="0"/>
                          <a:cs typeface="Calibri" panose="020F0502020204030204" pitchFamily="34" charset="0"/>
                        </a:rPr>
                        <a:t>roduction to  R </a:t>
                      </a:r>
                      <a:endParaRPr lang="en-US" sz="1400" b="0" kern="1200" dirty="0">
                        <a:solidFill>
                          <a:schemeClr val="dk1"/>
                        </a:solidFill>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algn="l">
                        <a:lnSpc>
                          <a:spcPct val="115000"/>
                        </a:lnSpc>
                        <a:spcBef>
                          <a:spcPts val="0"/>
                        </a:spcBef>
                        <a:spcAft>
                          <a:spcPts val="0"/>
                        </a:spcAft>
                      </a:pP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algn="ctr">
                        <a:lnSpc>
                          <a:spcPct val="115000"/>
                        </a:lnSpc>
                        <a:spcBef>
                          <a:spcPts val="0"/>
                        </a:spcBef>
                        <a:spcAft>
                          <a:spcPts val="0"/>
                        </a:spcAft>
                      </a:pPr>
                      <a:endParaRPr lang="en-US" sz="1400" b="0" dirty="0">
                        <a:effectLst/>
                        <a:latin typeface="+mn-lt"/>
                        <a:ea typeface="Calibri" panose="020F0502020204030204" pitchFamily="34" charset="0"/>
                        <a:cs typeface="Times New Roman" panose="02020603050405020304" pitchFamily="18" charset="0"/>
                      </a:endParaRPr>
                    </a:p>
                  </a:txBody>
                  <a:tcPr marL="61628" marR="61628" marT="0" marB="0"/>
                </a:tc>
                <a:extLst>
                  <a:ext uri="{0D108BD9-81ED-4DB2-BD59-A6C34878D82A}">
                    <a16:rowId xmlns:a16="http://schemas.microsoft.com/office/drawing/2014/main" val="935628294"/>
                  </a:ext>
                </a:extLst>
              </a:tr>
              <a:tr h="279927">
                <a:tc>
                  <a:txBody>
                    <a:bodyPr/>
                    <a:lstStyle/>
                    <a:p>
                      <a:pPr marL="0" marR="0" algn="r">
                        <a:lnSpc>
                          <a:spcPct val="115000"/>
                        </a:lnSpc>
                        <a:spcBef>
                          <a:spcPts val="0"/>
                        </a:spcBef>
                        <a:spcAft>
                          <a:spcPts val="0"/>
                        </a:spcAft>
                      </a:pPr>
                      <a:r>
                        <a:rPr lang="en-US" sz="1400" b="0" dirty="0">
                          <a:effectLst/>
                          <a:latin typeface="+mn-lt"/>
                        </a:rPr>
                        <a:t>3</a:t>
                      </a:r>
                      <a:endParaRPr lang="en-US" sz="1400" b="0" dirty="0">
                        <a:effectLst/>
                        <a:latin typeface="+mn-lt"/>
                        <a:ea typeface="Calibri" panose="020F0502020204030204" pitchFamily="34" charset="0"/>
                        <a:cs typeface="Times New Roman" panose="02020603050405020304" pitchFamily="18" charset="0"/>
                      </a:endParaRPr>
                    </a:p>
                  </a:txBody>
                  <a:tcPr marL="61628" marR="61628" marT="0" marB="0" anchor="b"/>
                </a:tc>
                <a:tc>
                  <a:txBody>
                    <a:bodyPr/>
                    <a:lstStyle/>
                    <a:p>
                      <a:pPr marL="0" marR="0" algn="r">
                        <a:lnSpc>
                          <a:spcPct val="115000"/>
                        </a:lnSpc>
                        <a:spcBef>
                          <a:spcPts val="0"/>
                        </a:spcBef>
                        <a:spcAft>
                          <a:spcPts val="0"/>
                        </a:spcAft>
                      </a:pPr>
                      <a:r>
                        <a:rPr lang="en-US" sz="1400" b="0" dirty="0">
                          <a:solidFill>
                            <a:srgbClr val="000000"/>
                          </a:solidFill>
                          <a:effectLst/>
                          <a:latin typeface="+mn-lt"/>
                          <a:ea typeface="Times New Roman" panose="02020603050405020304" pitchFamily="18" charset="0"/>
                          <a:cs typeface="Calibri" panose="020F0502020204030204" pitchFamily="34" charset="0"/>
                        </a:rPr>
                        <a:t>9/22/21</a:t>
                      </a:r>
                      <a:endParaRPr lang="en-US" sz="1400" b="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b="0" kern="1200" dirty="0">
                          <a:solidFill>
                            <a:srgbClr val="000000"/>
                          </a:solidFill>
                          <a:effectLst/>
                          <a:latin typeface="+mn-lt"/>
                          <a:ea typeface="Times New Roman" panose="02020603050405020304" pitchFamily="18" charset="0"/>
                          <a:cs typeface="Calibri" panose="020F0502020204030204" pitchFamily="34" charset="0"/>
                        </a:rPr>
                        <a:t>Statistical Experiments</a:t>
                      </a:r>
                      <a:r>
                        <a:rPr lang="en-US" sz="1400" b="0" kern="1200" baseline="0" dirty="0">
                          <a:solidFill>
                            <a:schemeClr val="dk1"/>
                          </a:solidFill>
                          <a:effectLst/>
                          <a:latin typeface="+mn-lt"/>
                          <a:ea typeface="Calibri" panose="020F0502020204030204" pitchFamily="34" charset="0"/>
                          <a:cs typeface="Times New Roman" panose="02020603050405020304" pitchFamily="18" charset="0"/>
                        </a:rPr>
                        <a:t>         </a:t>
                      </a:r>
                      <a:endParaRPr lang="en-US" sz="1400" b="0" kern="1200" dirty="0">
                        <a:solidFill>
                          <a:schemeClr val="dk1"/>
                        </a:solidFill>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l">
                        <a:lnSpc>
                          <a:spcPct val="115000"/>
                        </a:lnSpc>
                      </a:pPr>
                      <a:r>
                        <a:rPr lang="en-US" sz="1400" b="0" dirty="0">
                          <a:solidFill>
                            <a:schemeClr val="tx1"/>
                          </a:solidFill>
                          <a:effectLst/>
                          <a:latin typeface="+mn-lt"/>
                          <a:cs typeface="Times New Roman" panose="02020603050405020304" pitchFamily="18" charset="0"/>
                        </a:rPr>
                        <a:t>Homework #1</a:t>
                      </a:r>
                    </a:p>
                  </a:txBody>
                  <a:tcPr marL="51435" marR="51435" marT="0" marB="0" anchor="b"/>
                </a:tc>
                <a:tc>
                  <a:txBody>
                    <a:bodyPr/>
                    <a:lstStyle/>
                    <a:p>
                      <a:pPr marL="0" marR="0" algn="ctr">
                        <a:lnSpc>
                          <a:spcPct val="115000"/>
                        </a:lnSpc>
                        <a:spcBef>
                          <a:spcPts val="0"/>
                        </a:spcBef>
                        <a:spcAft>
                          <a:spcPts val="0"/>
                        </a:spcAft>
                      </a:pPr>
                      <a:r>
                        <a:rPr lang="en-US" sz="1400" b="0" dirty="0">
                          <a:solidFill>
                            <a:schemeClr val="tx1"/>
                          </a:solidFill>
                          <a:effectLst/>
                          <a:latin typeface="+mn-lt"/>
                          <a:ea typeface="Calibri" panose="020F0502020204030204" pitchFamily="34" charset="0"/>
                          <a:cs typeface="Times New Roman" panose="02020603050405020304" pitchFamily="18" charset="0"/>
                        </a:rPr>
                        <a:t>5%</a:t>
                      </a:r>
                    </a:p>
                  </a:txBody>
                  <a:tcPr marL="61628" marR="61628" marT="0" marB="0"/>
                </a:tc>
                <a:extLst>
                  <a:ext uri="{0D108BD9-81ED-4DB2-BD59-A6C34878D82A}">
                    <a16:rowId xmlns:a16="http://schemas.microsoft.com/office/drawing/2014/main" val="4199240085"/>
                  </a:ext>
                </a:extLst>
              </a:tr>
              <a:tr h="279927">
                <a:tc>
                  <a:txBody>
                    <a:bodyPr/>
                    <a:lstStyle/>
                    <a:p>
                      <a:pPr marL="0" marR="0" algn="r">
                        <a:lnSpc>
                          <a:spcPct val="115000"/>
                        </a:lnSpc>
                        <a:spcBef>
                          <a:spcPts val="0"/>
                        </a:spcBef>
                        <a:spcAft>
                          <a:spcPts val="0"/>
                        </a:spcAft>
                      </a:pPr>
                      <a:r>
                        <a:rPr lang="en-US" sz="1400" dirty="0">
                          <a:effectLst/>
                          <a:latin typeface="+mn-lt"/>
                        </a:rPr>
                        <a:t>4</a:t>
                      </a:r>
                      <a:endParaRPr lang="en-US" sz="1400" dirty="0">
                        <a:effectLst/>
                        <a:latin typeface="+mn-lt"/>
                        <a:ea typeface="Calibri" panose="020F0502020204030204" pitchFamily="34" charset="0"/>
                        <a:cs typeface="Times New Roman" panose="02020603050405020304" pitchFamily="18" charset="0"/>
                      </a:endParaRPr>
                    </a:p>
                  </a:txBody>
                  <a:tcPr marL="61628" marR="61628" marT="0" marB="0" anchor="b"/>
                </a:tc>
                <a:tc>
                  <a:txBody>
                    <a:bodyPr/>
                    <a:lstStyle/>
                    <a:p>
                      <a:pPr marL="0" marR="0" algn="r">
                        <a:lnSpc>
                          <a:spcPct val="115000"/>
                        </a:lnSpc>
                        <a:spcBef>
                          <a:spcPts val="0"/>
                        </a:spcBef>
                        <a:spcAft>
                          <a:spcPts val="0"/>
                        </a:spcAft>
                      </a:pPr>
                      <a:r>
                        <a:rPr lang="en-US" sz="1400" b="0" dirty="0">
                          <a:solidFill>
                            <a:srgbClr val="000000"/>
                          </a:solidFill>
                          <a:effectLst/>
                          <a:latin typeface="+mn-lt"/>
                          <a:ea typeface="Times New Roman" panose="02020603050405020304" pitchFamily="18" charset="0"/>
                          <a:cs typeface="Calibri" panose="020F0502020204030204" pitchFamily="34" charset="0"/>
                        </a:rPr>
                        <a:t>9/29/21</a:t>
                      </a:r>
                      <a:endParaRPr lang="en-US" sz="1400" b="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algn="l">
                        <a:lnSpc>
                          <a:spcPct val="115000"/>
                        </a:lnSpc>
                        <a:spcBef>
                          <a:spcPts val="0"/>
                        </a:spcBef>
                        <a:spcAft>
                          <a:spcPts val="0"/>
                        </a:spcAft>
                      </a:pPr>
                      <a:r>
                        <a:rPr lang="en-US" sz="1400" b="0" kern="1200" dirty="0">
                          <a:solidFill>
                            <a:srgbClr val="000000"/>
                          </a:solidFill>
                          <a:effectLst/>
                          <a:latin typeface="+mn-lt"/>
                          <a:ea typeface="Times New Roman" panose="02020603050405020304" pitchFamily="18" charset="0"/>
                          <a:cs typeface="Calibri" panose="020F0502020204030204" pitchFamily="34" charset="0"/>
                        </a:rPr>
                        <a:t>Regression </a:t>
                      </a:r>
                      <a:r>
                        <a:rPr lang="mr-IN" sz="1400" b="0" kern="1200" dirty="0">
                          <a:solidFill>
                            <a:srgbClr val="000000"/>
                          </a:solidFill>
                          <a:effectLst/>
                          <a:latin typeface="+mn-lt"/>
                          <a:ea typeface="Times New Roman" panose="02020603050405020304" pitchFamily="18" charset="0"/>
                          <a:cs typeface="Calibri" panose="020F0502020204030204" pitchFamily="34" charset="0"/>
                        </a:rPr>
                        <a:t>–</a:t>
                      </a:r>
                      <a:r>
                        <a:rPr lang="en-US" sz="1400" b="0" kern="1200" dirty="0">
                          <a:solidFill>
                            <a:srgbClr val="000000"/>
                          </a:solidFill>
                          <a:effectLst/>
                          <a:latin typeface="+mn-lt"/>
                          <a:ea typeface="Times New Roman" panose="02020603050405020304" pitchFamily="18" charset="0"/>
                          <a:cs typeface="Calibri" panose="020F0502020204030204" pitchFamily="34" charset="0"/>
                        </a:rPr>
                        <a:t> Chapter 2 and 3      </a:t>
                      </a:r>
                      <a:endParaRPr lang="en-US" sz="1400" b="0" kern="1200" dirty="0">
                        <a:solidFill>
                          <a:schemeClr val="dk1"/>
                        </a:solidFill>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l">
                        <a:lnSpc>
                          <a:spcPct val="115000"/>
                        </a:lnSpc>
                      </a:pPr>
                      <a:r>
                        <a:rPr lang="en-US" sz="1400" b="0" dirty="0">
                          <a:solidFill>
                            <a:schemeClr val="tx2"/>
                          </a:solidFill>
                          <a:effectLst/>
                          <a:latin typeface="+mn-lt"/>
                          <a:cs typeface="Times New Roman" panose="02020603050405020304" pitchFamily="18" charset="0"/>
                        </a:rPr>
                        <a:t>Homework #2</a:t>
                      </a:r>
                    </a:p>
                  </a:txBody>
                  <a:tcPr marL="51435" marR="51435" marT="0" marB="0" anchor="b"/>
                </a:tc>
                <a:tc>
                  <a:txBody>
                    <a:bodyPr/>
                    <a:lstStyle/>
                    <a:p>
                      <a:pPr marL="0" marR="0" algn="ctr">
                        <a:lnSpc>
                          <a:spcPct val="115000"/>
                        </a:lnSpc>
                        <a:spcBef>
                          <a:spcPts val="0"/>
                        </a:spcBef>
                        <a:spcAft>
                          <a:spcPts val="0"/>
                        </a:spcAft>
                      </a:pPr>
                      <a:r>
                        <a:rPr lang="en-US" sz="1400" b="0" dirty="0">
                          <a:solidFill>
                            <a:schemeClr val="tx2"/>
                          </a:solidFill>
                          <a:effectLst/>
                          <a:latin typeface="+mn-lt"/>
                          <a:ea typeface="Calibri" panose="020F0502020204030204" pitchFamily="34" charset="0"/>
                          <a:cs typeface="Times New Roman" panose="02020603050405020304" pitchFamily="18" charset="0"/>
                        </a:rPr>
                        <a:t>5%</a:t>
                      </a:r>
                    </a:p>
                  </a:txBody>
                  <a:tcPr marL="61628" marR="61628" marT="0" marB="0"/>
                </a:tc>
                <a:extLst>
                  <a:ext uri="{0D108BD9-81ED-4DB2-BD59-A6C34878D82A}">
                    <a16:rowId xmlns:a16="http://schemas.microsoft.com/office/drawing/2014/main" val="899884739"/>
                  </a:ext>
                </a:extLst>
              </a:tr>
              <a:tr h="279927">
                <a:tc>
                  <a:txBody>
                    <a:bodyPr/>
                    <a:lstStyle/>
                    <a:p>
                      <a:pPr marL="0" marR="0" algn="r">
                        <a:lnSpc>
                          <a:spcPct val="115000"/>
                        </a:lnSpc>
                        <a:spcBef>
                          <a:spcPts val="0"/>
                        </a:spcBef>
                        <a:spcAft>
                          <a:spcPts val="0"/>
                        </a:spcAft>
                      </a:pPr>
                      <a:r>
                        <a:rPr lang="en-US" sz="1400" dirty="0">
                          <a:effectLst/>
                          <a:latin typeface="+mn-lt"/>
                        </a:rPr>
                        <a:t>5</a:t>
                      </a:r>
                      <a:endParaRPr lang="en-US" sz="1400" dirty="0">
                        <a:effectLst/>
                        <a:latin typeface="+mn-lt"/>
                        <a:ea typeface="Calibri" panose="020F0502020204030204" pitchFamily="34" charset="0"/>
                        <a:cs typeface="Times New Roman" panose="02020603050405020304" pitchFamily="18" charset="0"/>
                      </a:endParaRPr>
                    </a:p>
                  </a:txBody>
                  <a:tcPr marL="61628" marR="61628" marT="0" marB="0" anchor="b"/>
                </a:tc>
                <a:tc>
                  <a:txBody>
                    <a:bodyPr/>
                    <a:lstStyle/>
                    <a:p>
                      <a:pPr marL="0" marR="0" algn="r">
                        <a:lnSpc>
                          <a:spcPct val="115000"/>
                        </a:lnSpc>
                        <a:spcBef>
                          <a:spcPts val="0"/>
                        </a:spcBef>
                        <a:spcAft>
                          <a:spcPts val="0"/>
                        </a:spcAft>
                      </a:pPr>
                      <a:r>
                        <a:rPr lang="en-US" sz="1400" b="1" dirty="0">
                          <a:solidFill>
                            <a:srgbClr val="000000"/>
                          </a:solidFill>
                          <a:effectLst/>
                          <a:latin typeface="+mn-lt"/>
                          <a:ea typeface="Times New Roman" panose="02020603050405020304" pitchFamily="18" charset="0"/>
                          <a:cs typeface="Calibri" panose="020F0502020204030204" pitchFamily="34" charset="0"/>
                        </a:rPr>
                        <a:t>10/06/21</a:t>
                      </a:r>
                      <a:endParaRPr lang="en-US" sz="1400" b="1"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algn="l">
                        <a:lnSpc>
                          <a:spcPct val="115000"/>
                        </a:lnSpc>
                        <a:spcBef>
                          <a:spcPts val="0"/>
                        </a:spcBef>
                        <a:spcAft>
                          <a:spcPts val="0"/>
                        </a:spcAft>
                      </a:pPr>
                      <a:r>
                        <a:rPr lang="en-US" sz="1400" b="1" dirty="0">
                          <a:solidFill>
                            <a:srgbClr val="000000"/>
                          </a:solidFill>
                          <a:effectLst/>
                          <a:latin typeface="+mn-lt"/>
                          <a:ea typeface="Calibri" panose="020F0502020204030204" pitchFamily="34" charset="0"/>
                          <a:cs typeface="Calibri" panose="020F0502020204030204" pitchFamily="34" charset="0"/>
                        </a:rPr>
                        <a:t>Inference</a:t>
                      </a:r>
                      <a:endParaRPr lang="en-US" sz="1400" b="1"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algn="l">
                        <a:lnSpc>
                          <a:spcPct val="115000"/>
                        </a:lnSpc>
                        <a:spcBef>
                          <a:spcPts val="0"/>
                        </a:spcBef>
                        <a:spcAft>
                          <a:spcPts val="0"/>
                        </a:spcAft>
                      </a:pPr>
                      <a:endParaRPr lang="en-US" sz="1400" b="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algn="ctr">
                        <a:lnSpc>
                          <a:spcPct val="115000"/>
                        </a:lnSpc>
                        <a:spcBef>
                          <a:spcPts val="0"/>
                        </a:spcBef>
                        <a:spcAft>
                          <a:spcPts val="0"/>
                        </a:spcAft>
                      </a:pPr>
                      <a:endParaRPr lang="en-US" sz="1400" b="0" dirty="0">
                        <a:effectLst/>
                        <a:latin typeface="+mn-lt"/>
                        <a:ea typeface="Calibri" panose="020F0502020204030204" pitchFamily="34" charset="0"/>
                        <a:cs typeface="Times New Roman" panose="02020603050405020304" pitchFamily="18" charset="0"/>
                      </a:endParaRPr>
                    </a:p>
                  </a:txBody>
                  <a:tcPr marL="61628" marR="61628" marT="0" marB="0"/>
                </a:tc>
                <a:extLst>
                  <a:ext uri="{0D108BD9-81ED-4DB2-BD59-A6C34878D82A}">
                    <a16:rowId xmlns:a16="http://schemas.microsoft.com/office/drawing/2014/main" val="4051322337"/>
                  </a:ext>
                </a:extLst>
              </a:tr>
              <a:tr h="279927">
                <a:tc>
                  <a:txBody>
                    <a:bodyPr/>
                    <a:lstStyle/>
                    <a:p>
                      <a:pPr marL="0" marR="0" algn="r">
                        <a:lnSpc>
                          <a:spcPct val="115000"/>
                        </a:lnSpc>
                        <a:spcBef>
                          <a:spcPts val="0"/>
                        </a:spcBef>
                        <a:spcAft>
                          <a:spcPts val="0"/>
                        </a:spcAft>
                      </a:pPr>
                      <a:r>
                        <a:rPr lang="en-US" sz="1400" dirty="0">
                          <a:effectLst/>
                          <a:latin typeface="+mn-lt"/>
                        </a:rPr>
                        <a:t>6</a:t>
                      </a:r>
                      <a:endParaRPr lang="en-US" sz="1400" dirty="0">
                        <a:effectLst/>
                        <a:latin typeface="+mn-lt"/>
                        <a:ea typeface="Calibri" panose="020F0502020204030204" pitchFamily="34" charset="0"/>
                        <a:cs typeface="Times New Roman" panose="02020603050405020304" pitchFamily="18" charset="0"/>
                      </a:endParaRPr>
                    </a:p>
                  </a:txBody>
                  <a:tcPr marL="61628" marR="61628" marT="0" marB="0" anchor="b"/>
                </a:tc>
                <a:tc>
                  <a:txBody>
                    <a:bodyPr/>
                    <a:lstStyle/>
                    <a:p>
                      <a:pPr marL="0" marR="0" algn="r">
                        <a:lnSpc>
                          <a:spcPct val="115000"/>
                        </a:lnSpc>
                        <a:spcBef>
                          <a:spcPts val="0"/>
                        </a:spcBef>
                        <a:spcAft>
                          <a:spcPts val="0"/>
                        </a:spcAft>
                      </a:pPr>
                      <a:r>
                        <a:rPr lang="en-US" sz="1400" dirty="0">
                          <a:solidFill>
                            <a:srgbClr val="000000"/>
                          </a:solidFill>
                          <a:effectLst/>
                          <a:latin typeface="+mn-lt"/>
                          <a:ea typeface="Times New Roman" panose="02020603050405020304" pitchFamily="18" charset="0"/>
                          <a:cs typeface="Calibri" panose="020F0502020204030204" pitchFamily="34" charset="0"/>
                        </a:rPr>
                        <a:t>10/13/21</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l"/>
                      <a:r>
                        <a:rPr lang="en-US" sz="1400" dirty="0">
                          <a:latin typeface="+mn-lt"/>
                        </a:rPr>
                        <a:t>Models Review                    </a:t>
                      </a:r>
                    </a:p>
                  </a:txBody>
                  <a:tcPr marL="51435" marR="51435" marT="0" marB="0" anchor="b"/>
                </a:tc>
                <a:tc>
                  <a:txBody>
                    <a:bodyPr/>
                    <a:lstStyle/>
                    <a:p>
                      <a:pPr algn="l">
                        <a:lnSpc>
                          <a:spcPct val="115000"/>
                        </a:lnSpc>
                      </a:pPr>
                      <a:endParaRPr lang="en-US" sz="1400" b="1" dirty="0">
                        <a:effectLst/>
                        <a:latin typeface="+mn-lt"/>
                        <a:cs typeface="Times New Roman" panose="02020603050405020304" pitchFamily="18" charset="0"/>
                      </a:endParaRPr>
                    </a:p>
                  </a:txBody>
                  <a:tcPr marL="51435" marR="51435" marT="0" marB="0" anchor="b"/>
                </a:tc>
                <a:tc>
                  <a:txBody>
                    <a:bodyPr/>
                    <a:lstStyle/>
                    <a:p>
                      <a:pPr marL="0" marR="0" algn="ctr">
                        <a:lnSpc>
                          <a:spcPct val="115000"/>
                        </a:lnSpc>
                        <a:spcBef>
                          <a:spcPts val="0"/>
                        </a:spcBef>
                        <a:spcAft>
                          <a:spcPts val="0"/>
                        </a:spcAft>
                      </a:pPr>
                      <a:endParaRPr lang="en-US" sz="1400" b="0" dirty="0">
                        <a:effectLst/>
                        <a:latin typeface="+mn-lt"/>
                        <a:ea typeface="Calibri" panose="020F0502020204030204" pitchFamily="34" charset="0"/>
                        <a:cs typeface="Times New Roman" panose="02020603050405020304" pitchFamily="18" charset="0"/>
                      </a:endParaRPr>
                    </a:p>
                  </a:txBody>
                  <a:tcPr marL="61628" marR="61628" marT="0" marB="0"/>
                </a:tc>
                <a:extLst>
                  <a:ext uri="{0D108BD9-81ED-4DB2-BD59-A6C34878D82A}">
                    <a16:rowId xmlns:a16="http://schemas.microsoft.com/office/drawing/2014/main" val="1964258406"/>
                  </a:ext>
                </a:extLst>
              </a:tr>
              <a:tr h="279927">
                <a:tc>
                  <a:txBody>
                    <a:bodyPr/>
                    <a:lstStyle/>
                    <a:p>
                      <a:pPr marL="0" marR="0" algn="r">
                        <a:lnSpc>
                          <a:spcPct val="115000"/>
                        </a:lnSpc>
                        <a:spcBef>
                          <a:spcPts val="0"/>
                        </a:spcBef>
                        <a:spcAft>
                          <a:spcPts val="0"/>
                        </a:spcAft>
                      </a:pPr>
                      <a:endParaRPr lang="en-US" sz="1400" dirty="0">
                        <a:effectLst/>
                        <a:latin typeface="+mn-lt"/>
                        <a:ea typeface="Calibri" panose="020F0502020204030204" pitchFamily="34" charset="0"/>
                        <a:cs typeface="Times New Roman" panose="02020603050405020304" pitchFamily="18" charset="0"/>
                      </a:endParaRPr>
                    </a:p>
                  </a:txBody>
                  <a:tcPr marL="61628" marR="61628" marT="0" marB="0" anchor="b"/>
                </a:tc>
                <a:tc>
                  <a:txBody>
                    <a:bodyPr/>
                    <a:lstStyle/>
                    <a:p>
                      <a:pPr marL="0" marR="0" algn="r">
                        <a:lnSpc>
                          <a:spcPct val="115000"/>
                        </a:lnSpc>
                        <a:spcBef>
                          <a:spcPts val="0"/>
                        </a:spcBef>
                        <a:spcAft>
                          <a:spcPts val="0"/>
                        </a:spcAft>
                      </a:pPr>
                      <a:r>
                        <a:rPr lang="en-US" sz="1400" dirty="0">
                          <a:solidFill>
                            <a:srgbClr val="000000"/>
                          </a:solidFill>
                          <a:effectLst/>
                          <a:latin typeface="+mn-lt"/>
                          <a:ea typeface="Times New Roman" panose="02020603050405020304" pitchFamily="18" charset="0"/>
                          <a:cs typeface="Calibri" panose="020F0502020204030204" pitchFamily="34" charset="0"/>
                        </a:rPr>
                        <a:t>10/20/21</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algn="l">
                        <a:lnSpc>
                          <a:spcPct val="115000"/>
                        </a:lnSpc>
                        <a:spcBef>
                          <a:spcPts val="0"/>
                        </a:spcBef>
                        <a:spcAft>
                          <a:spcPts val="0"/>
                        </a:spcAft>
                      </a:pPr>
                      <a:r>
                        <a:rPr lang="en-US" sz="1400" dirty="0">
                          <a:solidFill>
                            <a:srgbClr val="000000"/>
                          </a:solidFill>
                          <a:effectLst/>
                          <a:latin typeface="+mn-lt"/>
                          <a:ea typeface="Times New Roman" panose="02020603050405020304" pitchFamily="18" charset="0"/>
                          <a:cs typeface="Calibri" panose="020F0502020204030204" pitchFamily="34" charset="0"/>
                        </a:rPr>
                        <a:t>Midterm</a:t>
                      </a:r>
                      <a:r>
                        <a:rPr lang="en-US" sz="1400" baseline="0" dirty="0">
                          <a:solidFill>
                            <a:srgbClr val="000000"/>
                          </a:solidFill>
                          <a:effectLst/>
                          <a:latin typeface="+mn-lt"/>
                          <a:ea typeface="Times New Roman" panose="02020603050405020304" pitchFamily="18" charset="0"/>
                          <a:cs typeface="Calibri" panose="020F0502020204030204" pitchFamily="34" charset="0"/>
                        </a:rPr>
                        <a:t> Exam</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algn="l">
                        <a:lnSpc>
                          <a:spcPct val="115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Midterm</a:t>
                      </a:r>
                    </a:p>
                  </a:txBody>
                  <a:tcPr marL="51435" marR="51435" marT="0" marB="0" anchor="b"/>
                </a:tc>
                <a:tc>
                  <a:txBody>
                    <a:bodyPr/>
                    <a:lstStyle/>
                    <a:p>
                      <a:pPr marL="0" marR="0" algn="ctr">
                        <a:lnSpc>
                          <a:spcPct val="115000"/>
                        </a:lnSpc>
                        <a:spcBef>
                          <a:spcPts val="0"/>
                        </a:spcBef>
                        <a:spcAft>
                          <a:spcPts val="0"/>
                        </a:spcAft>
                      </a:pPr>
                      <a:r>
                        <a:rPr lang="en-US" sz="1400" b="0" dirty="0">
                          <a:effectLst/>
                          <a:latin typeface="+mn-lt"/>
                        </a:rPr>
                        <a:t>20%</a:t>
                      </a:r>
                      <a:endParaRPr lang="en-US" sz="1400" b="0" dirty="0">
                        <a:effectLst/>
                        <a:latin typeface="+mn-lt"/>
                        <a:ea typeface="Calibri" panose="020F0502020204030204" pitchFamily="34" charset="0"/>
                        <a:cs typeface="Times New Roman" panose="02020603050405020304" pitchFamily="18" charset="0"/>
                      </a:endParaRPr>
                    </a:p>
                  </a:txBody>
                  <a:tcPr marL="61628" marR="61628" marT="0" marB="0"/>
                </a:tc>
                <a:extLst>
                  <a:ext uri="{0D108BD9-81ED-4DB2-BD59-A6C34878D82A}">
                    <a16:rowId xmlns:a16="http://schemas.microsoft.com/office/drawing/2014/main" val="2129277042"/>
                  </a:ext>
                </a:extLst>
              </a:tr>
              <a:tr h="279927">
                <a:tc>
                  <a:txBody>
                    <a:bodyPr/>
                    <a:lstStyle/>
                    <a:p>
                      <a:pPr marL="0" marR="0" algn="r">
                        <a:lnSpc>
                          <a:spcPct val="115000"/>
                        </a:lnSpc>
                        <a:spcBef>
                          <a:spcPts val="0"/>
                        </a:spcBef>
                        <a:spcAft>
                          <a:spcPts val="0"/>
                        </a:spcAft>
                      </a:pPr>
                      <a:r>
                        <a:rPr lang="en-US" sz="1400" dirty="0">
                          <a:effectLst/>
                          <a:latin typeface="+mn-lt"/>
                        </a:rPr>
                        <a:t>7</a:t>
                      </a:r>
                      <a:endParaRPr lang="en-US" sz="1400" dirty="0">
                        <a:effectLst/>
                        <a:latin typeface="+mn-lt"/>
                        <a:ea typeface="Calibri" panose="020F0502020204030204" pitchFamily="34" charset="0"/>
                        <a:cs typeface="Times New Roman" panose="02020603050405020304" pitchFamily="18" charset="0"/>
                      </a:endParaRPr>
                    </a:p>
                  </a:txBody>
                  <a:tcPr marL="61628" marR="61628" marT="0" marB="0" anchor="b"/>
                </a:tc>
                <a:tc>
                  <a:txBody>
                    <a:bodyPr/>
                    <a:lstStyle/>
                    <a:p>
                      <a:pPr marL="0" marR="0" algn="r">
                        <a:lnSpc>
                          <a:spcPct val="115000"/>
                        </a:lnSpc>
                        <a:spcBef>
                          <a:spcPts val="0"/>
                        </a:spcBef>
                        <a:spcAft>
                          <a:spcPts val="0"/>
                        </a:spcAft>
                      </a:pPr>
                      <a:r>
                        <a:rPr lang="en-US" sz="1400" dirty="0">
                          <a:solidFill>
                            <a:srgbClr val="000000"/>
                          </a:solidFill>
                          <a:effectLst/>
                          <a:latin typeface="+mn-lt"/>
                          <a:ea typeface="Times New Roman" panose="02020603050405020304" pitchFamily="18" charset="0"/>
                          <a:cs typeface="Calibri" panose="020F0502020204030204" pitchFamily="34" charset="0"/>
                        </a:rPr>
                        <a:t>10/27/21</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algn="l">
                        <a:lnSpc>
                          <a:spcPct val="115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Bayesian Models</a:t>
                      </a:r>
                    </a:p>
                  </a:txBody>
                  <a:tcPr marL="51435" marR="51435" marT="0" marB="0" anchor="b"/>
                </a:tc>
                <a:tc>
                  <a:txBody>
                    <a:bodyPr/>
                    <a:lstStyle/>
                    <a:p>
                      <a:pPr algn="l">
                        <a:lnSpc>
                          <a:spcPct val="115000"/>
                        </a:lnSpc>
                      </a:pPr>
                      <a:r>
                        <a:rPr lang="en-US" sz="1800" b="1" dirty="0">
                          <a:solidFill>
                            <a:srgbClr val="FF0000"/>
                          </a:solidFill>
                          <a:effectLst/>
                          <a:latin typeface="+mn-lt"/>
                          <a:cs typeface="Times New Roman" panose="02020603050405020304" pitchFamily="18" charset="0"/>
                        </a:rPr>
                        <a:t>Project #1</a:t>
                      </a:r>
                    </a:p>
                  </a:txBody>
                  <a:tcPr marL="51435" marR="51435" marT="0" marB="0" anchor="b"/>
                </a:tc>
                <a:tc>
                  <a:txBody>
                    <a:bodyPr/>
                    <a:lstStyle/>
                    <a:p>
                      <a:pPr marL="0" marR="0" algn="ctr">
                        <a:lnSpc>
                          <a:spcPct val="115000"/>
                        </a:lnSpc>
                        <a:spcBef>
                          <a:spcPts val="0"/>
                        </a:spcBef>
                        <a:spcAft>
                          <a:spcPts val="0"/>
                        </a:spcAft>
                      </a:pPr>
                      <a:r>
                        <a:rPr lang="en-US" sz="1800" b="1" dirty="0">
                          <a:solidFill>
                            <a:srgbClr val="FF0000"/>
                          </a:solidFill>
                          <a:effectLst/>
                          <a:latin typeface="+mn-lt"/>
                          <a:ea typeface="Calibri" panose="020F0502020204030204" pitchFamily="34" charset="0"/>
                          <a:cs typeface="Times New Roman" panose="02020603050405020304" pitchFamily="18" charset="0"/>
                        </a:rPr>
                        <a:t>15%</a:t>
                      </a:r>
                    </a:p>
                  </a:txBody>
                  <a:tcPr marL="61628" marR="61628" marT="0" marB="0"/>
                </a:tc>
                <a:extLst>
                  <a:ext uri="{0D108BD9-81ED-4DB2-BD59-A6C34878D82A}">
                    <a16:rowId xmlns:a16="http://schemas.microsoft.com/office/drawing/2014/main" val="55268224"/>
                  </a:ext>
                </a:extLst>
              </a:tr>
              <a:tr h="471123">
                <a:tc>
                  <a:txBody>
                    <a:bodyPr/>
                    <a:lstStyle/>
                    <a:p>
                      <a:pPr marL="0" marR="0" algn="r">
                        <a:lnSpc>
                          <a:spcPct val="115000"/>
                        </a:lnSpc>
                        <a:spcBef>
                          <a:spcPts val="0"/>
                        </a:spcBef>
                        <a:spcAft>
                          <a:spcPts val="0"/>
                        </a:spcAft>
                      </a:pPr>
                      <a:r>
                        <a:rPr lang="en-US" sz="1400" dirty="0">
                          <a:effectLst/>
                          <a:latin typeface="+mn-lt"/>
                        </a:rPr>
                        <a:t>8</a:t>
                      </a:r>
                      <a:endParaRPr lang="en-US" sz="1400" dirty="0">
                        <a:effectLst/>
                        <a:latin typeface="+mn-lt"/>
                        <a:ea typeface="Calibri" panose="020F0502020204030204" pitchFamily="34" charset="0"/>
                        <a:cs typeface="Times New Roman" panose="02020603050405020304" pitchFamily="18" charset="0"/>
                      </a:endParaRPr>
                    </a:p>
                  </a:txBody>
                  <a:tcPr marL="61628" marR="61628" marT="0" marB="0" anchor="b"/>
                </a:tc>
                <a:tc>
                  <a:txBody>
                    <a:bodyPr/>
                    <a:lstStyle/>
                    <a:p>
                      <a:pPr marL="0" marR="0" algn="r">
                        <a:lnSpc>
                          <a:spcPct val="115000"/>
                        </a:lnSpc>
                        <a:spcBef>
                          <a:spcPts val="0"/>
                        </a:spcBef>
                        <a:spcAft>
                          <a:spcPts val="0"/>
                        </a:spcAft>
                      </a:pPr>
                      <a:r>
                        <a:rPr lang="en-US" sz="1400" dirty="0">
                          <a:solidFill>
                            <a:srgbClr val="000000"/>
                          </a:solidFill>
                          <a:effectLst/>
                          <a:latin typeface="+mn-lt"/>
                          <a:ea typeface="Times New Roman" panose="02020603050405020304" pitchFamily="18" charset="0"/>
                          <a:cs typeface="Calibri" panose="020F0502020204030204" pitchFamily="34" charset="0"/>
                        </a:rPr>
                        <a:t>11/03/21</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kern="1200" dirty="0">
                          <a:solidFill>
                            <a:srgbClr val="000000"/>
                          </a:solidFill>
                          <a:effectLst/>
                          <a:latin typeface="+mn-lt"/>
                          <a:ea typeface="Times New Roman" panose="02020603050405020304" pitchFamily="18" charset="0"/>
                          <a:cs typeface="Calibri" panose="020F0502020204030204" pitchFamily="34" charset="0"/>
                        </a:rPr>
                        <a:t>Classification Models – Chapter 4,Cross Validation Chapter 5                   </a:t>
                      </a:r>
                      <a:endParaRPr lang="en-US" sz="1400" kern="1200" dirty="0">
                        <a:solidFill>
                          <a:schemeClr val="dk1"/>
                        </a:solidFill>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l">
                        <a:lnSpc>
                          <a:spcPct val="115000"/>
                        </a:lnSpc>
                      </a:pPr>
                      <a:r>
                        <a:rPr lang="en-US" sz="1400" dirty="0">
                          <a:effectLst/>
                          <a:latin typeface="+mn-lt"/>
                          <a:cs typeface="Times New Roman" panose="02020603050405020304" pitchFamily="18" charset="0"/>
                        </a:rPr>
                        <a:t>Homework #3</a:t>
                      </a:r>
                    </a:p>
                  </a:txBody>
                  <a:tcPr marL="51435" marR="51435" marT="0" marB="0" anchor="b"/>
                </a:tc>
                <a:tc>
                  <a:txBody>
                    <a:bodyPr/>
                    <a:lstStyle/>
                    <a:p>
                      <a:pPr marL="0" marR="0" algn="ctr">
                        <a:lnSpc>
                          <a:spcPct val="115000"/>
                        </a:lnSpc>
                        <a:spcBef>
                          <a:spcPts val="0"/>
                        </a:spcBef>
                        <a:spcAft>
                          <a:spcPts val="0"/>
                        </a:spcAft>
                      </a:pPr>
                      <a:r>
                        <a:rPr lang="en-US" sz="1400" b="0" dirty="0">
                          <a:effectLst/>
                          <a:latin typeface="+mn-lt"/>
                        </a:rPr>
                        <a:t>5% </a:t>
                      </a:r>
                      <a:endParaRPr lang="en-US" sz="1400" b="0" dirty="0">
                        <a:effectLst/>
                        <a:latin typeface="+mn-lt"/>
                        <a:ea typeface="Calibri" panose="020F0502020204030204" pitchFamily="34" charset="0"/>
                        <a:cs typeface="Times New Roman" panose="02020603050405020304" pitchFamily="18" charset="0"/>
                      </a:endParaRPr>
                    </a:p>
                  </a:txBody>
                  <a:tcPr marL="61628" marR="61628" marT="0" marB="0"/>
                </a:tc>
                <a:extLst>
                  <a:ext uri="{0D108BD9-81ED-4DB2-BD59-A6C34878D82A}">
                    <a16:rowId xmlns:a16="http://schemas.microsoft.com/office/drawing/2014/main" val="2802871404"/>
                  </a:ext>
                </a:extLst>
              </a:tr>
              <a:tr h="2799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400" dirty="0">
                          <a:effectLst/>
                          <a:latin typeface="+mn-lt"/>
                        </a:rPr>
                        <a:t>9</a:t>
                      </a:r>
                      <a:endParaRPr lang="en-US" sz="1400" dirty="0">
                        <a:effectLst/>
                        <a:latin typeface="+mn-lt"/>
                        <a:ea typeface="Calibri" panose="020F0502020204030204" pitchFamily="34" charset="0"/>
                        <a:cs typeface="Times New Roman" panose="02020603050405020304" pitchFamily="18" charset="0"/>
                      </a:endParaRPr>
                    </a:p>
                  </a:txBody>
                  <a:tcPr marL="61628" marR="61628" marT="0" marB="0" anchor="b"/>
                </a:tc>
                <a:tc>
                  <a:txBody>
                    <a:bodyPr/>
                    <a:lstStyle/>
                    <a:p>
                      <a:pPr marL="0" marR="0" algn="r">
                        <a:lnSpc>
                          <a:spcPct val="115000"/>
                        </a:lnSpc>
                        <a:spcBef>
                          <a:spcPts val="0"/>
                        </a:spcBef>
                        <a:spcAft>
                          <a:spcPts val="0"/>
                        </a:spcAft>
                      </a:pPr>
                      <a:r>
                        <a:rPr lang="en-US" sz="1400" dirty="0">
                          <a:solidFill>
                            <a:srgbClr val="000000"/>
                          </a:solidFill>
                          <a:effectLst/>
                          <a:latin typeface="+mn-lt"/>
                          <a:ea typeface="Times New Roman" panose="02020603050405020304" pitchFamily="18" charset="0"/>
                          <a:cs typeface="Calibri" panose="020F0502020204030204" pitchFamily="34" charset="0"/>
                        </a:rPr>
                        <a:t>11/10/21</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algn="l">
                        <a:lnSpc>
                          <a:spcPct val="115000"/>
                        </a:lnSpc>
                        <a:spcBef>
                          <a:spcPts val="0"/>
                        </a:spcBef>
                        <a:spcAft>
                          <a:spcPts val="0"/>
                        </a:spcAft>
                      </a:pPr>
                      <a:r>
                        <a:rPr lang="en-US" sz="1400" dirty="0">
                          <a:solidFill>
                            <a:srgbClr val="000000"/>
                          </a:solidFill>
                          <a:effectLst/>
                          <a:latin typeface="+mn-lt"/>
                          <a:ea typeface="Times New Roman" panose="02020603050405020304" pitchFamily="18" charset="0"/>
                          <a:cs typeface="Calibri" panose="020F0502020204030204" pitchFamily="34" charset="0"/>
                        </a:rPr>
                        <a:t>Advance Classification  Models - Chapter 9</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algn="l">
                        <a:lnSpc>
                          <a:spcPct val="115000"/>
                        </a:lnSpc>
                        <a:spcBef>
                          <a:spcPts val="0"/>
                        </a:spcBef>
                        <a:spcAft>
                          <a:spcPts val="0"/>
                        </a:spcAft>
                      </a:pPr>
                      <a:r>
                        <a:rPr lang="en-US" sz="1400" dirty="0">
                          <a:solidFill>
                            <a:srgbClr val="000000"/>
                          </a:solidFill>
                          <a:effectLst/>
                          <a:latin typeface="+mn-lt"/>
                          <a:ea typeface="Times New Roman" panose="02020603050405020304" pitchFamily="18" charset="0"/>
                          <a:cs typeface="Calibri" panose="020F0502020204030204" pitchFamily="34" charset="0"/>
                        </a:rPr>
                        <a:t>Homework #4 </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algn="ctr">
                        <a:lnSpc>
                          <a:spcPct val="115000"/>
                        </a:lnSpc>
                        <a:spcBef>
                          <a:spcPts val="0"/>
                        </a:spcBef>
                        <a:spcAft>
                          <a:spcPts val="0"/>
                        </a:spcAft>
                      </a:pPr>
                      <a:r>
                        <a:rPr lang="en-US" sz="1400" b="0" dirty="0">
                          <a:effectLst/>
                          <a:latin typeface="+mn-lt"/>
                          <a:ea typeface="Calibri" panose="020F0502020204030204" pitchFamily="34" charset="0"/>
                          <a:cs typeface="Times New Roman" panose="02020603050405020304" pitchFamily="18" charset="0"/>
                        </a:rPr>
                        <a:t>5%</a:t>
                      </a:r>
                    </a:p>
                  </a:txBody>
                  <a:tcPr marL="61628" marR="61628" marT="0" marB="0"/>
                </a:tc>
                <a:extLst>
                  <a:ext uri="{0D108BD9-81ED-4DB2-BD59-A6C34878D82A}">
                    <a16:rowId xmlns:a16="http://schemas.microsoft.com/office/drawing/2014/main" val="2298090164"/>
                  </a:ext>
                </a:extLst>
              </a:tr>
              <a:tr h="279927">
                <a:tc>
                  <a:txBody>
                    <a:bodyPr/>
                    <a:lstStyle/>
                    <a:p>
                      <a:pPr marL="0" marR="0" algn="r">
                        <a:lnSpc>
                          <a:spcPct val="115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10</a:t>
                      </a:r>
                    </a:p>
                  </a:txBody>
                  <a:tcPr marL="61628" marR="61628" marT="0" marB="0" anchor="b"/>
                </a:tc>
                <a:tc>
                  <a:txBody>
                    <a:bodyPr/>
                    <a:lstStyle/>
                    <a:p>
                      <a:pPr marL="0" marR="0" algn="r">
                        <a:lnSpc>
                          <a:spcPct val="115000"/>
                        </a:lnSpc>
                        <a:spcBef>
                          <a:spcPts val="0"/>
                        </a:spcBef>
                        <a:spcAft>
                          <a:spcPts val="0"/>
                        </a:spcAft>
                      </a:pPr>
                      <a:r>
                        <a:rPr lang="en-US" sz="1400" dirty="0">
                          <a:solidFill>
                            <a:srgbClr val="000000"/>
                          </a:solidFill>
                          <a:effectLst/>
                          <a:latin typeface="+mn-lt"/>
                          <a:ea typeface="Times New Roman" panose="02020603050405020304" pitchFamily="18" charset="0"/>
                          <a:cs typeface="Calibri" panose="020F0502020204030204" pitchFamily="34" charset="0"/>
                        </a:rPr>
                        <a:t>11/17/21</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algn="l">
                        <a:lnSpc>
                          <a:spcPct val="115000"/>
                        </a:lnSpc>
                        <a:spcBef>
                          <a:spcPts val="0"/>
                        </a:spcBef>
                        <a:spcAft>
                          <a:spcPts val="0"/>
                        </a:spcAft>
                      </a:pPr>
                      <a:r>
                        <a:rPr lang="en-US" sz="1400" dirty="0">
                          <a:solidFill>
                            <a:srgbClr val="000000"/>
                          </a:solidFill>
                          <a:effectLst/>
                          <a:latin typeface="+mn-lt"/>
                          <a:ea typeface="Times New Roman" panose="02020603050405020304" pitchFamily="18" charset="0"/>
                          <a:cs typeface="Calibri" panose="020F0502020204030204" pitchFamily="34" charset="0"/>
                        </a:rPr>
                        <a:t>Support</a:t>
                      </a:r>
                      <a:r>
                        <a:rPr lang="en-US" sz="1400" baseline="0" dirty="0">
                          <a:solidFill>
                            <a:srgbClr val="000000"/>
                          </a:solidFill>
                          <a:effectLst/>
                          <a:latin typeface="+mn-lt"/>
                          <a:ea typeface="Times New Roman" panose="02020603050405020304" pitchFamily="18" charset="0"/>
                          <a:cs typeface="Calibri" panose="020F0502020204030204" pitchFamily="34" charset="0"/>
                        </a:rPr>
                        <a:t> Vector Machines - Chapter 9</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l"/>
                      <a:endParaRPr lang="en-US" sz="1400" dirty="0">
                        <a:latin typeface="+mn-lt"/>
                      </a:endParaRPr>
                    </a:p>
                  </a:txBody>
                  <a:tcPr marL="51435" marR="51435" marT="0" marB="0" anchor="b"/>
                </a:tc>
                <a:tc>
                  <a:txBody>
                    <a:bodyPr/>
                    <a:lstStyle/>
                    <a:p>
                      <a:pPr algn="ctr"/>
                      <a:endParaRPr lang="en-US" sz="1400" b="0" dirty="0">
                        <a:latin typeface="+mn-lt"/>
                      </a:endParaRPr>
                    </a:p>
                  </a:txBody>
                  <a:tcPr marL="61628" marR="61628" marT="0" marB="0"/>
                </a:tc>
                <a:extLst>
                  <a:ext uri="{0D108BD9-81ED-4DB2-BD59-A6C34878D82A}">
                    <a16:rowId xmlns:a16="http://schemas.microsoft.com/office/drawing/2014/main" val="3525027299"/>
                  </a:ext>
                </a:extLst>
              </a:tr>
              <a:tr h="279927">
                <a:tc>
                  <a:txBody>
                    <a:bodyPr/>
                    <a:lstStyle/>
                    <a:p>
                      <a:pPr marL="0" marR="0" algn="r">
                        <a:lnSpc>
                          <a:spcPct val="115000"/>
                        </a:lnSpc>
                        <a:spcBef>
                          <a:spcPts val="0"/>
                        </a:spcBef>
                        <a:spcAft>
                          <a:spcPts val="0"/>
                        </a:spcAft>
                      </a:pPr>
                      <a:endParaRPr lang="en-US" sz="1400" dirty="0">
                        <a:effectLst/>
                        <a:latin typeface="+mn-lt"/>
                        <a:ea typeface="Calibri" panose="020F0502020204030204" pitchFamily="34" charset="0"/>
                        <a:cs typeface="Times New Roman" panose="02020603050405020304" pitchFamily="18" charset="0"/>
                      </a:endParaRPr>
                    </a:p>
                  </a:txBody>
                  <a:tcPr marL="61628" marR="61628" marT="0" marB="0" anchor="b"/>
                </a:tc>
                <a:tc>
                  <a:txBody>
                    <a:bodyPr/>
                    <a:lstStyle/>
                    <a:p>
                      <a:pPr marL="0" marR="0" algn="r">
                        <a:lnSpc>
                          <a:spcPct val="115000"/>
                        </a:lnSpc>
                        <a:spcBef>
                          <a:spcPts val="0"/>
                        </a:spcBef>
                        <a:spcAft>
                          <a:spcPts val="0"/>
                        </a:spcAft>
                      </a:pP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algn="l">
                        <a:lnSpc>
                          <a:spcPct val="115000"/>
                        </a:lnSpc>
                        <a:spcBef>
                          <a:spcPts val="0"/>
                        </a:spcBef>
                        <a:spcAft>
                          <a:spcPts val="0"/>
                        </a:spcAft>
                      </a:pPr>
                      <a:r>
                        <a:rPr lang="en-US" sz="1400" dirty="0">
                          <a:solidFill>
                            <a:schemeClr val="tx2"/>
                          </a:solidFill>
                          <a:effectLst/>
                          <a:latin typeface="+mn-lt"/>
                          <a:ea typeface="Times New Roman" panose="02020603050405020304" pitchFamily="18" charset="0"/>
                          <a:cs typeface="Calibri" panose="020F0502020204030204" pitchFamily="34" charset="0"/>
                        </a:rPr>
                        <a:t>Thanksgiving</a:t>
                      </a:r>
                      <a:r>
                        <a:rPr lang="en-US" sz="1400" baseline="0" dirty="0">
                          <a:solidFill>
                            <a:schemeClr val="tx2"/>
                          </a:solidFill>
                          <a:effectLst/>
                          <a:latin typeface="+mn-lt"/>
                          <a:ea typeface="Times New Roman" panose="02020603050405020304" pitchFamily="18" charset="0"/>
                          <a:cs typeface="Calibri" panose="020F0502020204030204" pitchFamily="34" charset="0"/>
                        </a:rPr>
                        <a:t> Recess</a:t>
                      </a:r>
                      <a:endParaRPr lang="en-US" sz="1400" dirty="0">
                        <a:solidFill>
                          <a:schemeClr val="tx2"/>
                        </a:solidFill>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algn="l">
                        <a:lnSpc>
                          <a:spcPct val="115000"/>
                        </a:lnSpc>
                        <a:spcBef>
                          <a:spcPts val="0"/>
                        </a:spcBef>
                        <a:spcAft>
                          <a:spcPts val="0"/>
                        </a:spcAft>
                      </a:pPr>
                      <a:r>
                        <a:rPr lang="en-US" sz="1400" dirty="0">
                          <a:solidFill>
                            <a:srgbClr val="000000"/>
                          </a:solidFill>
                          <a:effectLst/>
                          <a:latin typeface="+mn-lt"/>
                          <a:ea typeface="Times New Roman" panose="02020603050405020304" pitchFamily="18" charset="0"/>
                          <a:cs typeface="Calibri" panose="020F0502020204030204" pitchFamily="34" charset="0"/>
                        </a:rPr>
                        <a:t> </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algn="ctr">
                        <a:lnSpc>
                          <a:spcPct val="115000"/>
                        </a:lnSpc>
                        <a:spcBef>
                          <a:spcPts val="0"/>
                        </a:spcBef>
                        <a:spcAft>
                          <a:spcPts val="0"/>
                        </a:spcAft>
                      </a:pPr>
                      <a:endParaRPr lang="en-US" sz="1400" b="0" dirty="0">
                        <a:effectLst/>
                        <a:latin typeface="+mn-lt"/>
                        <a:ea typeface="Calibri" panose="020F0502020204030204" pitchFamily="34" charset="0"/>
                        <a:cs typeface="Times New Roman" panose="02020603050405020304" pitchFamily="18" charset="0"/>
                      </a:endParaRPr>
                    </a:p>
                  </a:txBody>
                  <a:tcPr marL="61628" marR="61628" marT="0" marB="0"/>
                </a:tc>
                <a:extLst>
                  <a:ext uri="{0D108BD9-81ED-4DB2-BD59-A6C34878D82A}">
                    <a16:rowId xmlns:a16="http://schemas.microsoft.com/office/drawing/2014/main" val="982648810"/>
                  </a:ext>
                </a:extLst>
              </a:tr>
              <a:tr h="279927">
                <a:tc>
                  <a:txBody>
                    <a:bodyPr/>
                    <a:lstStyle/>
                    <a:p>
                      <a:pPr marL="0" marR="0" algn="r">
                        <a:lnSpc>
                          <a:spcPct val="115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11</a:t>
                      </a:r>
                    </a:p>
                  </a:txBody>
                  <a:tcPr marL="61628" marR="61628" marT="0" marB="0" anchor="b"/>
                </a:tc>
                <a:tc>
                  <a:txBody>
                    <a:bodyPr/>
                    <a:lstStyle/>
                    <a:p>
                      <a:pPr marL="0" marR="0" algn="r">
                        <a:lnSpc>
                          <a:spcPct val="115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11/29/21</a:t>
                      </a:r>
                    </a:p>
                  </a:txBody>
                  <a:tcPr marL="51435" marR="51435" marT="0" marB="0" anchor="b"/>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latin typeface="+mn-lt"/>
                          <a:ea typeface="Calibri" panose="020F0502020204030204" pitchFamily="34" charset="0"/>
                          <a:cs typeface="Times New Roman" panose="02020603050405020304" pitchFamily="18" charset="0"/>
                        </a:rPr>
                        <a:t>Review</a:t>
                      </a:r>
                      <a:r>
                        <a:rPr lang="en-US" sz="1400" baseline="0" dirty="0">
                          <a:effectLst/>
                          <a:latin typeface="+mn-lt"/>
                          <a:ea typeface="Calibri" panose="020F0502020204030204" pitchFamily="34" charset="0"/>
                          <a:cs typeface="Times New Roman" panose="02020603050405020304" pitchFamily="18" charset="0"/>
                        </a:rPr>
                        <a:t> of Machine Learning Models</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l">
                        <a:lnSpc>
                          <a:spcPct val="115000"/>
                        </a:lnSpc>
                      </a:pPr>
                      <a:endParaRPr lang="en-US" sz="1400" dirty="0">
                        <a:effectLst/>
                        <a:latin typeface="+mn-lt"/>
                        <a:cs typeface="Times New Roman" panose="02020603050405020304" pitchFamily="18" charset="0"/>
                      </a:endParaRPr>
                    </a:p>
                  </a:txBody>
                  <a:tcPr marL="51435" marR="51435" marT="0" marB="0" anchor="b"/>
                </a:tc>
                <a:tc>
                  <a:txBody>
                    <a:bodyPr/>
                    <a:lstStyle/>
                    <a:p>
                      <a:pPr marL="0" marR="0" algn="ctr">
                        <a:lnSpc>
                          <a:spcPct val="115000"/>
                        </a:lnSpc>
                        <a:spcBef>
                          <a:spcPts val="0"/>
                        </a:spcBef>
                        <a:spcAft>
                          <a:spcPts val="0"/>
                        </a:spcAft>
                      </a:pPr>
                      <a:endParaRPr lang="en-US" sz="1400" b="0" dirty="0">
                        <a:effectLst/>
                        <a:latin typeface="+mn-lt"/>
                        <a:ea typeface="Calibri" panose="020F0502020204030204" pitchFamily="34" charset="0"/>
                        <a:cs typeface="Times New Roman" panose="02020603050405020304" pitchFamily="18" charset="0"/>
                      </a:endParaRPr>
                    </a:p>
                  </a:txBody>
                  <a:tcPr marL="61628" marR="61628" marT="0" marB="0"/>
                </a:tc>
                <a:extLst>
                  <a:ext uri="{0D108BD9-81ED-4DB2-BD59-A6C34878D82A}">
                    <a16:rowId xmlns:a16="http://schemas.microsoft.com/office/drawing/2014/main" val="10013"/>
                  </a:ext>
                </a:extLst>
              </a:tr>
              <a:tr h="279927">
                <a:tc>
                  <a:txBody>
                    <a:bodyPr/>
                    <a:lstStyle/>
                    <a:p>
                      <a:pPr marL="0" marR="0" algn="r">
                        <a:lnSpc>
                          <a:spcPct val="115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12</a:t>
                      </a:r>
                    </a:p>
                  </a:txBody>
                  <a:tcPr marL="61628" marR="61628" marT="0" marB="0" anchor="b"/>
                </a:tc>
                <a:tc>
                  <a:txBody>
                    <a:bodyPr/>
                    <a:lstStyle/>
                    <a:p>
                      <a:pPr marL="0" marR="0" algn="r">
                        <a:lnSpc>
                          <a:spcPct val="115000"/>
                        </a:lnSpc>
                        <a:spcBef>
                          <a:spcPts val="0"/>
                        </a:spcBef>
                        <a:spcAft>
                          <a:spcPts val="0"/>
                        </a:spcAft>
                      </a:pPr>
                      <a:r>
                        <a:rPr lang="en-US" sz="1400" dirty="0">
                          <a:solidFill>
                            <a:srgbClr val="000000"/>
                          </a:solidFill>
                          <a:effectLst/>
                          <a:latin typeface="+mn-lt"/>
                          <a:ea typeface="Times New Roman" panose="02020603050405020304" pitchFamily="18" charset="0"/>
                          <a:cs typeface="Calibri" panose="020F0502020204030204" pitchFamily="34" charset="0"/>
                        </a:rPr>
                        <a:t>12/01/21</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kern="1200" dirty="0">
                          <a:solidFill>
                            <a:srgbClr val="000000"/>
                          </a:solidFill>
                          <a:effectLst/>
                          <a:latin typeface="+mn-lt"/>
                          <a:ea typeface="Times New Roman" panose="02020603050405020304" pitchFamily="18" charset="0"/>
                          <a:cs typeface="Calibri" panose="020F0502020204030204" pitchFamily="34" charset="0"/>
                        </a:rPr>
                        <a:t>Clustering</a:t>
                      </a:r>
                      <a:r>
                        <a:rPr lang="en-US" sz="1400" kern="1200" baseline="0" dirty="0">
                          <a:solidFill>
                            <a:srgbClr val="000000"/>
                          </a:solidFill>
                          <a:effectLst/>
                          <a:latin typeface="+mn-lt"/>
                          <a:ea typeface="Times New Roman" panose="02020603050405020304" pitchFamily="18" charset="0"/>
                          <a:cs typeface="Calibri" panose="020F0502020204030204" pitchFamily="34" charset="0"/>
                        </a:rPr>
                        <a:t> - Chapter 10</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l">
                        <a:lnSpc>
                          <a:spcPct val="115000"/>
                        </a:lnSpc>
                      </a:pPr>
                      <a:endParaRPr lang="en-US" sz="1400" dirty="0">
                        <a:effectLst/>
                        <a:latin typeface="+mn-lt"/>
                        <a:cs typeface="Times New Roman" panose="02020603050405020304" pitchFamily="18" charset="0"/>
                      </a:endParaRPr>
                    </a:p>
                  </a:txBody>
                  <a:tcPr marL="51435" marR="51435" marT="0" marB="0" anchor="b"/>
                </a:tc>
                <a:tc>
                  <a:txBody>
                    <a:bodyPr/>
                    <a:lstStyle/>
                    <a:p>
                      <a:pPr marL="0" marR="0" algn="ctr">
                        <a:lnSpc>
                          <a:spcPct val="115000"/>
                        </a:lnSpc>
                        <a:spcBef>
                          <a:spcPts val="0"/>
                        </a:spcBef>
                        <a:spcAft>
                          <a:spcPts val="0"/>
                        </a:spcAft>
                      </a:pPr>
                      <a:r>
                        <a:rPr lang="en-US" sz="1400" b="0" dirty="0">
                          <a:effectLst/>
                          <a:latin typeface="+mn-lt"/>
                        </a:rPr>
                        <a:t> </a:t>
                      </a:r>
                      <a:endParaRPr lang="en-US" sz="1400" b="0" dirty="0">
                        <a:effectLst/>
                        <a:latin typeface="+mn-lt"/>
                        <a:ea typeface="Calibri" panose="020F0502020204030204" pitchFamily="34" charset="0"/>
                        <a:cs typeface="Times New Roman" panose="02020603050405020304" pitchFamily="18" charset="0"/>
                      </a:endParaRPr>
                    </a:p>
                  </a:txBody>
                  <a:tcPr marL="61628" marR="61628" marT="0" marB="0"/>
                </a:tc>
                <a:extLst>
                  <a:ext uri="{0D108BD9-81ED-4DB2-BD59-A6C34878D82A}">
                    <a16:rowId xmlns:a16="http://schemas.microsoft.com/office/drawing/2014/main" val="2809188576"/>
                  </a:ext>
                </a:extLst>
              </a:tr>
              <a:tr h="279927">
                <a:tc>
                  <a:txBody>
                    <a:bodyPr/>
                    <a:lstStyle/>
                    <a:p>
                      <a:pPr algn="r"/>
                      <a:r>
                        <a:rPr lang="en-US" sz="1400" dirty="0">
                          <a:latin typeface="+mn-lt"/>
                        </a:rPr>
                        <a:t>13</a:t>
                      </a:r>
                    </a:p>
                  </a:txBody>
                  <a:tcPr marL="61628" marR="61628" marT="0" marB="0" anchor="b"/>
                </a:tc>
                <a:tc>
                  <a:txBody>
                    <a:bodyPr/>
                    <a:lstStyle/>
                    <a:p>
                      <a:pPr marL="0" marR="0" algn="r">
                        <a:lnSpc>
                          <a:spcPct val="115000"/>
                        </a:lnSpc>
                        <a:spcBef>
                          <a:spcPts val="0"/>
                        </a:spcBef>
                        <a:spcAft>
                          <a:spcPts val="0"/>
                        </a:spcAft>
                      </a:pPr>
                      <a:r>
                        <a:rPr lang="en-US" sz="1400" dirty="0">
                          <a:solidFill>
                            <a:srgbClr val="000000"/>
                          </a:solidFill>
                          <a:effectLst/>
                          <a:latin typeface="+mn-lt"/>
                          <a:ea typeface="Times New Roman" panose="02020603050405020304" pitchFamily="18" charset="0"/>
                          <a:cs typeface="Calibri" panose="020F0502020204030204" pitchFamily="34" charset="0"/>
                        </a:rPr>
                        <a:t>12/06/21</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algn="l">
                        <a:lnSpc>
                          <a:spcPct val="115000"/>
                        </a:lnSpc>
                        <a:spcBef>
                          <a:spcPts val="0"/>
                        </a:spcBef>
                        <a:spcAft>
                          <a:spcPts val="0"/>
                        </a:spcAft>
                      </a:pPr>
                      <a:r>
                        <a:rPr lang="en-US" sz="1400" dirty="0">
                          <a:solidFill>
                            <a:srgbClr val="000000"/>
                          </a:solidFill>
                          <a:effectLst/>
                          <a:latin typeface="+mn-lt"/>
                          <a:ea typeface="Times New Roman" panose="02020603050405020304" pitchFamily="18" charset="0"/>
                          <a:cs typeface="Calibri" panose="020F0502020204030204" pitchFamily="34" charset="0"/>
                        </a:rPr>
                        <a:t>Project</a:t>
                      </a:r>
                      <a:r>
                        <a:rPr lang="en-US" sz="1400" baseline="0" dirty="0">
                          <a:solidFill>
                            <a:srgbClr val="000000"/>
                          </a:solidFill>
                          <a:effectLst/>
                          <a:latin typeface="+mn-lt"/>
                          <a:ea typeface="Times New Roman" panose="02020603050405020304" pitchFamily="18" charset="0"/>
                          <a:cs typeface="Calibri" panose="020F0502020204030204" pitchFamily="34" charset="0"/>
                        </a:rPr>
                        <a:t> Discussion</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l"/>
                      <a:endParaRPr lang="en-US" sz="1400" dirty="0">
                        <a:latin typeface="+mn-lt"/>
                      </a:endParaRPr>
                    </a:p>
                  </a:txBody>
                  <a:tcPr marL="51435" marR="51435" marT="0" marB="0" anchor="b"/>
                </a:tc>
                <a:tc>
                  <a:txBody>
                    <a:bodyPr/>
                    <a:lstStyle/>
                    <a:p>
                      <a:pPr algn="ctr"/>
                      <a:endParaRPr lang="en-US" sz="1400" b="0" dirty="0">
                        <a:latin typeface="+mn-lt"/>
                      </a:endParaRPr>
                    </a:p>
                  </a:txBody>
                  <a:tcPr marL="61628" marR="61628" marT="0" marB="0"/>
                </a:tc>
                <a:extLst>
                  <a:ext uri="{0D108BD9-81ED-4DB2-BD59-A6C34878D82A}">
                    <a16:rowId xmlns:a16="http://schemas.microsoft.com/office/drawing/2014/main" val="288882835"/>
                  </a:ext>
                </a:extLst>
              </a:tr>
              <a:tr h="279927">
                <a:tc>
                  <a:txBody>
                    <a:bodyPr/>
                    <a:lstStyle/>
                    <a:p>
                      <a:pPr algn="r"/>
                      <a:r>
                        <a:rPr lang="en-US" sz="1400" dirty="0">
                          <a:latin typeface="+mn-lt"/>
                        </a:rPr>
                        <a:t>14</a:t>
                      </a:r>
                    </a:p>
                  </a:txBody>
                  <a:tcPr marL="61628" marR="61628" marT="0" marB="0" anchor="b"/>
                </a:tc>
                <a:tc>
                  <a:txBody>
                    <a:bodyPr/>
                    <a:lstStyle/>
                    <a:p>
                      <a:pPr marL="0" marR="0" algn="r">
                        <a:lnSpc>
                          <a:spcPct val="115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12/08/21</a:t>
                      </a:r>
                    </a:p>
                  </a:txBody>
                  <a:tcPr marL="51435" marR="51435" marT="0" marB="0" anchor="b"/>
                </a:tc>
                <a:tc>
                  <a:txBody>
                    <a:bodyPr/>
                    <a:lstStyle/>
                    <a:p>
                      <a:pPr marL="0" marR="0" algn="l">
                        <a:lnSpc>
                          <a:spcPct val="115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Final</a:t>
                      </a:r>
                      <a:r>
                        <a:rPr lang="en-US" sz="1400" baseline="0" dirty="0">
                          <a:effectLst/>
                          <a:latin typeface="+mn-lt"/>
                          <a:ea typeface="Calibri" panose="020F0502020204030204" pitchFamily="34" charset="0"/>
                          <a:cs typeface="Times New Roman" panose="02020603050405020304" pitchFamily="18" charset="0"/>
                        </a:rPr>
                        <a:t> Exam </a:t>
                      </a:r>
                      <a:r>
                        <a:rPr lang="en-US" sz="1400" baseline="0">
                          <a:effectLst/>
                          <a:latin typeface="+mn-lt"/>
                          <a:ea typeface="Calibri" panose="020F0502020204030204" pitchFamily="34" charset="0"/>
                          <a:cs typeface="Times New Roman" panose="02020603050405020304" pitchFamily="18" charset="0"/>
                        </a:rPr>
                        <a:t>Preparation  </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algn="l">
                        <a:lnSpc>
                          <a:spcPct val="115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Project #2</a:t>
                      </a:r>
                    </a:p>
                  </a:txBody>
                  <a:tcPr marL="51435" marR="51435" marT="0" marB="0" anchor="b"/>
                </a:tc>
                <a:tc>
                  <a:txBody>
                    <a:bodyPr/>
                    <a:lstStyle/>
                    <a:p>
                      <a:pPr marL="0" marR="0" algn="ctr">
                        <a:lnSpc>
                          <a:spcPct val="115000"/>
                        </a:lnSpc>
                        <a:spcBef>
                          <a:spcPts val="0"/>
                        </a:spcBef>
                        <a:spcAft>
                          <a:spcPts val="0"/>
                        </a:spcAft>
                      </a:pPr>
                      <a:r>
                        <a:rPr lang="en-US" sz="1400" b="0" dirty="0">
                          <a:effectLst/>
                          <a:latin typeface="+mn-lt"/>
                          <a:ea typeface="Calibri" panose="020F0502020204030204" pitchFamily="34" charset="0"/>
                          <a:cs typeface="Times New Roman" panose="02020603050405020304" pitchFamily="18" charset="0"/>
                        </a:rPr>
                        <a:t>15%</a:t>
                      </a:r>
                    </a:p>
                  </a:txBody>
                  <a:tcPr marL="61628" marR="61628" marT="0" marB="0"/>
                </a:tc>
                <a:extLst>
                  <a:ext uri="{0D108BD9-81ED-4DB2-BD59-A6C34878D82A}">
                    <a16:rowId xmlns:a16="http://schemas.microsoft.com/office/drawing/2014/main" val="10016"/>
                  </a:ext>
                </a:extLst>
              </a:tr>
              <a:tr h="279927">
                <a:tc>
                  <a:txBody>
                    <a:bodyPr/>
                    <a:lstStyle/>
                    <a:p>
                      <a:pPr algn="r"/>
                      <a:endParaRPr lang="en-US" sz="1400" dirty="0">
                        <a:latin typeface="+mn-lt"/>
                      </a:endParaRPr>
                    </a:p>
                  </a:txBody>
                  <a:tcPr marL="61628" marR="61628" marT="0" marB="0" anchor="b"/>
                </a:tc>
                <a:tc>
                  <a:txBody>
                    <a:bodyPr/>
                    <a:lstStyle/>
                    <a:p>
                      <a:pPr marL="0" marR="0" algn="r">
                        <a:lnSpc>
                          <a:spcPct val="115000"/>
                        </a:lnSpc>
                        <a:spcBef>
                          <a:spcPts val="0"/>
                        </a:spcBef>
                        <a:spcAft>
                          <a:spcPts val="0"/>
                        </a:spcAft>
                      </a:pPr>
                      <a:r>
                        <a:rPr lang="en-US" sz="1800" b="1" dirty="0">
                          <a:solidFill>
                            <a:srgbClr val="FF0000"/>
                          </a:solidFill>
                          <a:effectLst/>
                          <a:latin typeface="+mn-lt"/>
                          <a:ea typeface="Calibri" panose="020F0502020204030204" pitchFamily="34" charset="0"/>
                          <a:cs typeface="Times New Roman" panose="02020603050405020304" pitchFamily="18" charset="0"/>
                        </a:rPr>
                        <a:t>12/15/21</a:t>
                      </a:r>
                    </a:p>
                  </a:txBody>
                  <a:tcPr marL="51435" marR="51435" marT="0" marB="0" anchor="b"/>
                </a:tc>
                <a:tc>
                  <a:txBody>
                    <a:bodyPr/>
                    <a:lstStyle/>
                    <a:p>
                      <a:pPr marL="0" marR="0" algn="l">
                        <a:lnSpc>
                          <a:spcPct val="115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Final Exam</a:t>
                      </a:r>
                    </a:p>
                  </a:txBody>
                  <a:tcPr marL="51435" marR="51435" marT="0" marB="0" anchor="b"/>
                </a:tc>
                <a:tc>
                  <a:txBody>
                    <a:bodyPr/>
                    <a:lstStyle/>
                    <a:p>
                      <a:pPr marL="0" marR="0" algn="l">
                        <a:lnSpc>
                          <a:spcPct val="115000"/>
                        </a:lnSpc>
                        <a:spcBef>
                          <a:spcPts val="0"/>
                        </a:spcBef>
                        <a:spcAft>
                          <a:spcPts val="0"/>
                        </a:spcAft>
                      </a:pPr>
                      <a:r>
                        <a:rPr lang="en-US" sz="1400" dirty="0">
                          <a:solidFill>
                            <a:srgbClr val="000000"/>
                          </a:solidFill>
                          <a:effectLst/>
                          <a:latin typeface="+mn-lt"/>
                          <a:ea typeface="Times New Roman" panose="02020603050405020304" pitchFamily="18" charset="0"/>
                          <a:cs typeface="Calibri" panose="020F0502020204030204" pitchFamily="34" charset="0"/>
                        </a:rPr>
                        <a:t>Final</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marR="0" algn="ctr">
                        <a:lnSpc>
                          <a:spcPct val="115000"/>
                        </a:lnSpc>
                        <a:spcBef>
                          <a:spcPts val="0"/>
                        </a:spcBef>
                        <a:spcAft>
                          <a:spcPts val="0"/>
                        </a:spcAft>
                      </a:pPr>
                      <a:r>
                        <a:rPr lang="en-US" sz="1400" b="0" dirty="0">
                          <a:effectLst/>
                          <a:latin typeface="+mn-lt"/>
                        </a:rPr>
                        <a:t>30%</a:t>
                      </a:r>
                      <a:endParaRPr lang="en-US" sz="1400" b="0" dirty="0">
                        <a:effectLst/>
                        <a:latin typeface="+mn-lt"/>
                        <a:ea typeface="Calibri" panose="020F0502020204030204" pitchFamily="34" charset="0"/>
                        <a:cs typeface="Times New Roman" panose="02020603050405020304" pitchFamily="18" charset="0"/>
                      </a:endParaRPr>
                    </a:p>
                  </a:txBody>
                  <a:tcPr marL="61628" marR="61628" marT="0" marB="0"/>
                </a:tc>
                <a:extLst>
                  <a:ext uri="{0D108BD9-81ED-4DB2-BD59-A6C34878D82A}">
                    <a16:rowId xmlns:a16="http://schemas.microsoft.com/office/drawing/2014/main" val="10017"/>
                  </a:ext>
                </a:extLst>
              </a:tr>
            </a:tbl>
          </a:graphicData>
        </a:graphic>
      </p:graphicFrame>
    </p:spTree>
    <p:extLst>
      <p:ext uri="{BB962C8B-B14F-4D97-AF65-F5344CB8AC3E}">
        <p14:creationId xmlns:p14="http://schemas.microsoft.com/office/powerpoint/2010/main" val="27024937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More on Confidence Intervals for a Population Proportion (optional) 3</a:t>
            </a:r>
            <a:endParaRPr lang="en-US" sz="3600" dirty="0"/>
          </a:p>
        </p:txBody>
      </p:sp>
      <p:sp>
        <p:nvSpPr>
          <p:cNvPr id="8" name="Rectangle 7"/>
          <p:cNvSpPr/>
          <p:nvPr/>
        </p:nvSpPr>
        <p:spPr>
          <a:xfrm>
            <a:off x="304800" y="1737360"/>
            <a:ext cx="4838700" cy="4893647"/>
          </a:xfrm>
          <a:prstGeom prst="rect">
            <a:avLst/>
          </a:prstGeom>
        </p:spPr>
        <p:txBody>
          <a:bodyPr wrap="square">
            <a:spAutoFit/>
          </a:bodyPr>
          <a:lstStyle/>
          <a:p>
            <a:pPr fontAlgn="auto">
              <a:spcBef>
                <a:spcPts val="0"/>
              </a:spcBef>
              <a:spcAft>
                <a:spcPts val="0"/>
              </a:spcAft>
              <a:defRPr/>
            </a:pPr>
            <a:r>
              <a:rPr lang="en-US" sz="2800" dirty="0"/>
              <a:t>The </a:t>
            </a:r>
            <a:r>
              <a:rPr lang="en-US" sz="2800" dirty="0" err="1"/>
              <a:t>Ttable</a:t>
            </a:r>
            <a:r>
              <a:rPr lang="en-US" sz="2800" dirty="0"/>
              <a:t> gives the numbers </a:t>
            </a:r>
            <a:r>
              <a:rPr lang="en-US" sz="2800" i="1" dirty="0"/>
              <a:t>z</a:t>
            </a:r>
            <a:r>
              <a:rPr lang="en-US" sz="2800" dirty="0"/>
              <a:t>* for various choices of </a:t>
            </a:r>
            <a:r>
              <a:rPr lang="en-US" sz="2800" i="1" dirty="0"/>
              <a:t>C</a:t>
            </a:r>
            <a:r>
              <a:rPr lang="en-US" sz="2800" dirty="0"/>
              <a:t>. For convenience, the table gives </a:t>
            </a:r>
            <a:r>
              <a:rPr lang="en-US" sz="2800" i="1" dirty="0"/>
              <a:t>C</a:t>
            </a:r>
            <a:r>
              <a:rPr lang="en-US" sz="2800" dirty="0"/>
              <a:t> as a confidence level in percent. The numbers </a:t>
            </a:r>
            <a:r>
              <a:rPr lang="en-US" sz="2800" i="1" dirty="0"/>
              <a:t>z</a:t>
            </a:r>
            <a:r>
              <a:rPr lang="en-US" sz="2800" dirty="0"/>
              <a:t>* are called critical values of the Normal distributions. </a:t>
            </a:r>
          </a:p>
          <a:p>
            <a:pPr fontAlgn="auto">
              <a:spcBef>
                <a:spcPts val="0"/>
              </a:spcBef>
              <a:spcAft>
                <a:spcPts val="0"/>
              </a:spcAft>
              <a:defRPr/>
            </a:pPr>
            <a:endParaRPr lang="en-US" sz="2800" dirty="0"/>
          </a:p>
          <a:p>
            <a:pPr fontAlgn="auto">
              <a:spcBef>
                <a:spcPts val="0"/>
              </a:spcBef>
              <a:spcAft>
                <a:spcPts val="0"/>
              </a:spcAft>
              <a:defRPr/>
            </a:pPr>
            <a:r>
              <a:rPr lang="en-US" sz="2000" dirty="0"/>
              <a:t>=NORMINV(0.975,0,1). Result: 1.96</a:t>
            </a:r>
          </a:p>
          <a:p>
            <a:pPr fontAlgn="auto">
              <a:spcBef>
                <a:spcPts val="0"/>
              </a:spcBef>
              <a:spcAft>
                <a:spcPts val="0"/>
              </a:spcAft>
              <a:defRPr/>
            </a:pPr>
            <a:r>
              <a:rPr lang="en-US" sz="2000" dirty="0"/>
              <a:t>=NORM.INV(0.975,0,1)</a:t>
            </a:r>
          </a:p>
          <a:p>
            <a:pPr fontAlgn="auto">
              <a:spcBef>
                <a:spcPts val="0"/>
              </a:spcBef>
              <a:spcAft>
                <a:spcPts val="0"/>
              </a:spcAft>
              <a:defRPr/>
            </a:pPr>
            <a:r>
              <a:rPr lang="en-US" sz="2000" dirty="0"/>
              <a:t>=NORM.S.INV(0.975)</a:t>
            </a:r>
          </a:p>
        </p:txBody>
      </p:sp>
      <p:graphicFrame>
        <p:nvGraphicFramePr>
          <p:cNvPr id="6" name="Table 5">
            <a:extLst>
              <a:ext uri="{FF2B5EF4-FFF2-40B4-BE49-F238E27FC236}">
                <a16:creationId xmlns:a16="http://schemas.microsoft.com/office/drawing/2014/main" id="{BA6B2295-AD18-5B49-8618-57DD079DA3CC}"/>
              </a:ext>
            </a:extLst>
          </p:cNvPr>
          <p:cNvGraphicFramePr>
            <a:graphicFrameLocks noGrp="1"/>
          </p:cNvGraphicFramePr>
          <p:nvPr>
            <p:extLst>
              <p:ext uri="{D42A27DB-BD31-4B8C-83A1-F6EECF244321}">
                <p14:modId xmlns:p14="http://schemas.microsoft.com/office/powerpoint/2010/main" val="969033377"/>
              </p:ext>
            </p:extLst>
          </p:nvPr>
        </p:nvGraphicFramePr>
        <p:xfrm>
          <a:off x="5399024" y="1805673"/>
          <a:ext cx="3440176" cy="3606800"/>
        </p:xfrm>
        <a:graphic>
          <a:graphicData uri="http://schemas.openxmlformats.org/drawingml/2006/table">
            <a:tbl>
              <a:tblPr firstRow="1" bandRow="1">
                <a:tableStyleId>{5C22544A-7EE6-4342-B048-85BDC9FD1C3A}</a:tableStyleId>
              </a:tblPr>
              <a:tblGrid>
                <a:gridCol w="1725676">
                  <a:extLst>
                    <a:ext uri="{9D8B030D-6E8A-4147-A177-3AD203B41FA5}">
                      <a16:colId xmlns:a16="http://schemas.microsoft.com/office/drawing/2014/main" val="20000"/>
                    </a:ext>
                  </a:extLst>
                </a:gridCol>
                <a:gridCol w="1714500">
                  <a:extLst>
                    <a:ext uri="{9D8B030D-6E8A-4147-A177-3AD203B41FA5}">
                      <a16:colId xmlns:a16="http://schemas.microsoft.com/office/drawing/2014/main" val="20001"/>
                    </a:ext>
                  </a:extLst>
                </a:gridCol>
              </a:tblGrid>
              <a:tr h="370840">
                <a:tc>
                  <a:txBody>
                    <a:bodyPr/>
                    <a:lstStyle/>
                    <a:p>
                      <a:r>
                        <a:rPr lang="en-US" dirty="0"/>
                        <a:t>Confidence Level </a:t>
                      </a:r>
                      <a:r>
                        <a:rPr lang="en-US" i="1" dirty="0"/>
                        <a:t>C</a:t>
                      </a:r>
                      <a:endParaRPr lang="en-US" dirty="0"/>
                    </a:p>
                  </a:txBody>
                  <a:tcPr/>
                </a:tc>
                <a:tc>
                  <a:txBody>
                    <a:bodyPr/>
                    <a:lstStyle/>
                    <a:p>
                      <a:r>
                        <a:rPr lang="en-US" dirty="0"/>
                        <a:t>Critical</a:t>
                      </a:r>
                      <a:r>
                        <a:rPr lang="en-US" baseline="0" dirty="0"/>
                        <a:t> value </a:t>
                      </a:r>
                      <a:r>
                        <a:rPr lang="en-US" i="1" baseline="0" dirty="0"/>
                        <a:t>z*</a:t>
                      </a:r>
                      <a:endParaRPr lang="en-US" dirty="0"/>
                    </a:p>
                  </a:txBody>
                  <a:tcPr/>
                </a:tc>
                <a:extLst>
                  <a:ext uri="{0D108BD9-81ED-4DB2-BD59-A6C34878D82A}">
                    <a16:rowId xmlns:a16="http://schemas.microsoft.com/office/drawing/2014/main" val="10000"/>
                  </a:ext>
                </a:extLst>
              </a:tr>
              <a:tr h="370840">
                <a:tc>
                  <a:txBody>
                    <a:bodyPr/>
                    <a:lstStyle/>
                    <a:p>
                      <a:r>
                        <a:rPr lang="en-US" dirty="0"/>
                        <a:t>50%</a:t>
                      </a:r>
                    </a:p>
                  </a:txBody>
                  <a:tcPr/>
                </a:tc>
                <a:tc>
                  <a:txBody>
                    <a:bodyPr/>
                    <a:lstStyle/>
                    <a:p>
                      <a:r>
                        <a:rPr lang="en-US" dirty="0"/>
                        <a:t>0.67</a:t>
                      </a:r>
                    </a:p>
                  </a:txBody>
                  <a:tcPr/>
                </a:tc>
                <a:extLst>
                  <a:ext uri="{0D108BD9-81ED-4DB2-BD59-A6C34878D82A}">
                    <a16:rowId xmlns:a16="http://schemas.microsoft.com/office/drawing/2014/main" val="10001"/>
                  </a:ext>
                </a:extLst>
              </a:tr>
              <a:tr h="370840">
                <a:tc>
                  <a:txBody>
                    <a:bodyPr/>
                    <a:lstStyle/>
                    <a:p>
                      <a:r>
                        <a:rPr lang="en-US" dirty="0"/>
                        <a:t>60%</a:t>
                      </a:r>
                    </a:p>
                  </a:txBody>
                  <a:tcPr/>
                </a:tc>
                <a:tc>
                  <a:txBody>
                    <a:bodyPr/>
                    <a:lstStyle/>
                    <a:p>
                      <a:r>
                        <a:rPr lang="en-US" dirty="0"/>
                        <a:t>0.84</a:t>
                      </a:r>
                    </a:p>
                  </a:txBody>
                  <a:tcPr/>
                </a:tc>
                <a:extLst>
                  <a:ext uri="{0D108BD9-81ED-4DB2-BD59-A6C34878D82A}">
                    <a16:rowId xmlns:a16="http://schemas.microsoft.com/office/drawing/2014/main" val="10002"/>
                  </a:ext>
                </a:extLst>
              </a:tr>
              <a:tr h="370840">
                <a:tc>
                  <a:txBody>
                    <a:bodyPr/>
                    <a:lstStyle/>
                    <a:p>
                      <a:r>
                        <a:rPr lang="en-US" dirty="0"/>
                        <a:t>70%</a:t>
                      </a:r>
                    </a:p>
                  </a:txBody>
                  <a:tcPr/>
                </a:tc>
                <a:tc>
                  <a:txBody>
                    <a:bodyPr/>
                    <a:lstStyle/>
                    <a:p>
                      <a:r>
                        <a:rPr lang="en-US" dirty="0"/>
                        <a:t>1.04</a:t>
                      </a:r>
                    </a:p>
                  </a:txBody>
                  <a:tcPr/>
                </a:tc>
                <a:extLst>
                  <a:ext uri="{0D108BD9-81ED-4DB2-BD59-A6C34878D82A}">
                    <a16:rowId xmlns:a16="http://schemas.microsoft.com/office/drawing/2014/main" val="10003"/>
                  </a:ext>
                </a:extLst>
              </a:tr>
              <a:tr h="370840">
                <a:tc>
                  <a:txBody>
                    <a:bodyPr/>
                    <a:lstStyle/>
                    <a:p>
                      <a:r>
                        <a:rPr lang="en-US" dirty="0"/>
                        <a:t>80%</a:t>
                      </a:r>
                    </a:p>
                  </a:txBody>
                  <a:tcPr/>
                </a:tc>
                <a:tc>
                  <a:txBody>
                    <a:bodyPr/>
                    <a:lstStyle/>
                    <a:p>
                      <a:r>
                        <a:rPr lang="en-US" dirty="0"/>
                        <a:t>1.28</a:t>
                      </a:r>
                    </a:p>
                  </a:txBody>
                  <a:tcPr/>
                </a:tc>
                <a:extLst>
                  <a:ext uri="{0D108BD9-81ED-4DB2-BD59-A6C34878D82A}">
                    <a16:rowId xmlns:a16="http://schemas.microsoft.com/office/drawing/2014/main" val="10004"/>
                  </a:ext>
                </a:extLst>
              </a:tr>
              <a:tr h="370840">
                <a:tc>
                  <a:txBody>
                    <a:bodyPr/>
                    <a:lstStyle/>
                    <a:p>
                      <a:r>
                        <a:rPr lang="en-US" dirty="0"/>
                        <a:t>90</a:t>
                      </a:r>
                    </a:p>
                  </a:txBody>
                  <a:tcPr/>
                </a:tc>
                <a:tc>
                  <a:txBody>
                    <a:bodyPr/>
                    <a:lstStyle/>
                    <a:p>
                      <a:r>
                        <a:rPr lang="en-US" dirty="0"/>
                        <a:t>1.64</a:t>
                      </a:r>
                    </a:p>
                  </a:txBody>
                  <a:tcPr/>
                </a:tc>
                <a:extLst>
                  <a:ext uri="{0D108BD9-81ED-4DB2-BD59-A6C34878D82A}">
                    <a16:rowId xmlns:a16="http://schemas.microsoft.com/office/drawing/2014/main" val="696213969"/>
                  </a:ext>
                </a:extLst>
              </a:tr>
              <a:tr h="370840">
                <a:tc>
                  <a:txBody>
                    <a:bodyPr/>
                    <a:lstStyle/>
                    <a:p>
                      <a:r>
                        <a:rPr lang="en-US" dirty="0"/>
                        <a:t>95%</a:t>
                      </a:r>
                    </a:p>
                  </a:txBody>
                  <a:tcPr/>
                </a:tc>
                <a:tc>
                  <a:txBody>
                    <a:bodyPr/>
                    <a:lstStyle/>
                    <a:p>
                      <a:r>
                        <a:rPr lang="en-US" dirty="0"/>
                        <a:t>1.96</a:t>
                      </a:r>
                    </a:p>
                  </a:txBody>
                  <a:tcPr/>
                </a:tc>
                <a:extLst>
                  <a:ext uri="{0D108BD9-81ED-4DB2-BD59-A6C34878D82A}">
                    <a16:rowId xmlns:a16="http://schemas.microsoft.com/office/drawing/2014/main" val="3768365674"/>
                  </a:ext>
                </a:extLst>
              </a:tr>
              <a:tr h="370840">
                <a:tc>
                  <a:txBody>
                    <a:bodyPr/>
                    <a:lstStyle/>
                    <a:p>
                      <a:r>
                        <a:rPr lang="en-US" dirty="0"/>
                        <a:t>99%</a:t>
                      </a:r>
                    </a:p>
                  </a:txBody>
                  <a:tcPr/>
                </a:tc>
                <a:tc>
                  <a:txBody>
                    <a:bodyPr/>
                    <a:lstStyle/>
                    <a:p>
                      <a:r>
                        <a:rPr lang="en-US" dirty="0"/>
                        <a:t>2.58</a:t>
                      </a:r>
                    </a:p>
                  </a:txBody>
                  <a:tcPr/>
                </a:tc>
                <a:extLst>
                  <a:ext uri="{0D108BD9-81ED-4DB2-BD59-A6C34878D82A}">
                    <a16:rowId xmlns:a16="http://schemas.microsoft.com/office/drawing/2014/main" val="3540831854"/>
                  </a:ext>
                </a:extLst>
              </a:tr>
              <a:tr h="370840">
                <a:tc>
                  <a:txBody>
                    <a:bodyPr/>
                    <a:lstStyle/>
                    <a:p>
                      <a:r>
                        <a:rPr lang="en-US" dirty="0"/>
                        <a:t>99.9%</a:t>
                      </a:r>
                    </a:p>
                  </a:txBody>
                  <a:tcPr/>
                </a:tc>
                <a:tc>
                  <a:txBody>
                    <a:bodyPr/>
                    <a:lstStyle/>
                    <a:p>
                      <a:r>
                        <a:rPr lang="en-US" dirty="0"/>
                        <a:t>3.29</a:t>
                      </a:r>
                    </a:p>
                  </a:txBody>
                  <a:tcPr/>
                </a:tc>
                <a:extLst>
                  <a:ext uri="{0D108BD9-81ED-4DB2-BD59-A6C34878D82A}">
                    <a16:rowId xmlns:a16="http://schemas.microsoft.com/office/drawing/2014/main" val="2176957737"/>
                  </a:ext>
                </a:extLst>
              </a:tr>
            </a:tbl>
          </a:graphicData>
        </a:graphic>
      </p:graphicFrame>
    </p:spTree>
    <p:extLst>
      <p:ext uri="{BB962C8B-B14F-4D97-AF65-F5344CB8AC3E}">
        <p14:creationId xmlns:p14="http://schemas.microsoft.com/office/powerpoint/2010/main" val="334263022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Generalizing Confidence Intervals for a Population Proportion</a:t>
            </a:r>
            <a:endParaRPr lang="en-US" sz="3600" dirty="0"/>
          </a:p>
        </p:txBody>
      </p:sp>
      <mc:AlternateContent xmlns:mc="http://schemas.openxmlformats.org/markup-compatibility/2006" xmlns:a14="http://schemas.microsoft.com/office/drawing/2010/main">
        <mc:Choice Requires="a14">
          <p:sp>
            <p:nvSpPr>
              <p:cNvPr id="8" name="Rectangle 7"/>
              <p:cNvSpPr/>
              <p:nvPr/>
            </p:nvSpPr>
            <p:spPr>
              <a:xfrm>
                <a:off x="304800" y="1737360"/>
                <a:ext cx="8759952" cy="4381584"/>
              </a:xfrm>
              <a:prstGeom prst="rect">
                <a:avLst/>
              </a:prstGeom>
            </p:spPr>
            <p:txBody>
              <a:bodyPr wrap="square">
                <a:spAutoFit/>
              </a:bodyPr>
              <a:lstStyle/>
              <a:p>
                <a:pPr fontAlgn="auto">
                  <a:spcBef>
                    <a:spcPts val="0"/>
                  </a:spcBef>
                  <a:spcAft>
                    <a:spcPts val="0"/>
                  </a:spcAft>
                  <a:defRPr/>
                </a:pPr>
                <a:r>
                  <a:rPr lang="en-US" sz="2800" dirty="0"/>
                  <a:t>Choose an SRS of size </a:t>
                </a:r>
                <a:r>
                  <a:rPr lang="en-US" sz="2800" i="1" dirty="0"/>
                  <a:t>n</a:t>
                </a:r>
                <a:r>
                  <a:rPr lang="en-US" sz="2800" dirty="0"/>
                  <a:t> from a population of individuals of which proportion </a:t>
                </a:r>
                <a:r>
                  <a:rPr lang="en-US" sz="2800" i="1" dirty="0"/>
                  <a:t>p</a:t>
                </a:r>
                <a:r>
                  <a:rPr lang="en-US" sz="2800" dirty="0"/>
                  <a:t> are successes. The proportion of successes in the sample is </a:t>
                </a:r>
                <a14:m>
                  <m:oMath xmlns:m="http://schemas.openxmlformats.org/officeDocument/2006/math">
                    <m:acc>
                      <m:accPr>
                        <m:chr m:val="̂"/>
                        <m:ctrlPr>
                          <a:rPr lang="en-US" sz="2800" i="1" smtClean="0">
                            <a:latin typeface="Cambria Math" panose="02040503050406030204" pitchFamily="18" charset="0"/>
                          </a:rPr>
                        </m:ctrlPr>
                      </m:accPr>
                      <m:e>
                        <m:r>
                          <a:rPr lang="en-US" sz="2800" b="0" i="1" smtClean="0">
                            <a:latin typeface="Cambria Math" panose="02040503050406030204" pitchFamily="18" charset="0"/>
                          </a:rPr>
                          <m:t>𝑝</m:t>
                        </m:r>
                      </m:e>
                    </m:acc>
                  </m:oMath>
                </a14:m>
                <a:r>
                  <a:rPr lang="en-US" sz="2800" dirty="0"/>
                  <a:t>. When </a:t>
                </a:r>
                <a:r>
                  <a:rPr lang="en-US" sz="2800" i="1" dirty="0"/>
                  <a:t>n</a:t>
                </a:r>
                <a:r>
                  <a:rPr lang="en-US" sz="2800" dirty="0"/>
                  <a:t> is large, an approximate level </a:t>
                </a:r>
                <a:r>
                  <a:rPr lang="en-US" sz="2800" i="1" dirty="0"/>
                  <a:t>C</a:t>
                </a:r>
                <a:r>
                  <a:rPr lang="en-US" sz="2800" dirty="0"/>
                  <a:t> confidence interval for </a:t>
                </a:r>
                <a:r>
                  <a:rPr lang="en-US" sz="2800" i="1" dirty="0"/>
                  <a:t>p</a:t>
                </a:r>
                <a:r>
                  <a:rPr lang="en-US" sz="2800" dirty="0"/>
                  <a:t> is where </a:t>
                </a:r>
                <a:r>
                  <a:rPr lang="en-US" sz="2800" i="1" dirty="0"/>
                  <a:t>z</a:t>
                </a:r>
                <a:r>
                  <a:rPr lang="en-US" sz="2800" dirty="0"/>
                  <a:t>* is the critical value for probability </a:t>
                </a:r>
                <a:r>
                  <a:rPr lang="en-US" sz="2800" i="1" dirty="0"/>
                  <a:t>C</a:t>
                </a:r>
                <a:r>
                  <a:rPr lang="en-US" sz="2800" dirty="0"/>
                  <a:t> from Table 21.1.</a:t>
                </a:r>
              </a:p>
              <a:p>
                <a:pPr fontAlgn="auto">
                  <a:spcBef>
                    <a:spcPts val="0"/>
                  </a:spcBef>
                  <a:spcAft>
                    <a:spcPts val="0"/>
                  </a:spcAft>
                  <a:defRPr/>
                </a:pPr>
                <a:endParaRPr lang="en-US" sz="2800" dirty="0"/>
              </a:p>
              <a:p>
                <a:pPr fontAlgn="auto">
                  <a:spcBef>
                    <a:spcPts val="0"/>
                  </a:spcBef>
                  <a:spcAft>
                    <a:spcPts val="0"/>
                  </a:spcAft>
                  <a:defRPr/>
                </a:pPr>
                <a14:m>
                  <m:oMathPara xmlns:m="http://schemas.openxmlformats.org/officeDocument/2006/math">
                    <m:oMathParaPr>
                      <m:jc m:val="centerGroup"/>
                    </m:oMathParaPr>
                    <m:oMath xmlns:m="http://schemas.openxmlformats.org/officeDocument/2006/math">
                      <m:acc>
                        <m:accPr>
                          <m:chr m:val="̂"/>
                          <m:ctrlPr>
                            <a:rPr lang="en-US" sz="2800" i="1">
                              <a:latin typeface="Cambria Math" panose="02040503050406030204" pitchFamily="18" charset="0"/>
                            </a:rPr>
                          </m:ctrlPr>
                        </m:accPr>
                        <m:e>
                          <m:r>
                            <a:rPr lang="en-US" sz="2800" i="1">
                              <a:latin typeface="Cambria Math" panose="02040503050406030204" pitchFamily="18" charset="0"/>
                            </a:rPr>
                            <m:t>𝑝</m:t>
                          </m:r>
                        </m:e>
                      </m:acc>
                      <m:r>
                        <a:rPr lang="en-US" sz="2800" i="1">
                          <a:latin typeface="Cambria Math" panose="02040503050406030204" pitchFamily="18" charset="0"/>
                          <a:ea typeface="Cambria Math" panose="02040503050406030204" pitchFamily="18" charset="0"/>
                        </a:rPr>
                        <m:t>±</m:t>
                      </m:r>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𝑧</m:t>
                          </m:r>
                        </m:e>
                        <m:sup>
                          <m:r>
                            <a:rPr lang="en-US" sz="2800" b="0" i="1" smtClean="0">
                              <a:latin typeface="Cambria Math" panose="02040503050406030204" pitchFamily="18" charset="0"/>
                              <a:ea typeface="Cambria Math" panose="02040503050406030204" pitchFamily="18" charset="0"/>
                            </a:rPr>
                            <m:t>∗</m:t>
                          </m:r>
                        </m:sup>
                      </m:sSup>
                      <m:rad>
                        <m:radPr>
                          <m:degHide m:val="on"/>
                          <m:ctrlPr>
                            <a:rPr lang="en-US" sz="2800" i="1">
                              <a:latin typeface="Cambria Math" panose="02040503050406030204" pitchFamily="18" charset="0"/>
                              <a:ea typeface="Cambria Math" panose="02040503050406030204" pitchFamily="18" charset="0"/>
                            </a:rPr>
                          </m:ctrlPr>
                        </m:radPr>
                        <m:deg/>
                        <m:e>
                          <m:f>
                            <m:fPr>
                              <m:ctrlPr>
                                <a:rPr lang="en-US" sz="2800" i="1">
                                  <a:latin typeface="Cambria Math" panose="02040503050406030204" pitchFamily="18" charset="0"/>
                                  <a:ea typeface="Cambria Math" panose="02040503050406030204" pitchFamily="18" charset="0"/>
                                </a:rPr>
                              </m:ctrlPr>
                            </m:fPr>
                            <m:num>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𝑝</m:t>
                                  </m:r>
                                </m:e>
                              </m:acc>
                              <m:r>
                                <a:rPr lang="en-US" sz="2800" i="1">
                                  <a:latin typeface="Cambria Math" panose="02040503050406030204" pitchFamily="18" charset="0"/>
                                  <a:ea typeface="Cambria Math" panose="02040503050406030204" pitchFamily="18" charset="0"/>
                                </a:rPr>
                                <m:t>(1−</m:t>
                              </m:r>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𝑝</m:t>
                                  </m:r>
                                </m:e>
                              </m:acc>
                              <m:r>
                                <a:rPr lang="en-US" sz="2800" i="1">
                                  <a:latin typeface="Cambria Math" panose="02040503050406030204" pitchFamily="18" charset="0"/>
                                  <a:ea typeface="Cambria Math" panose="02040503050406030204" pitchFamily="18" charset="0"/>
                                </a:rPr>
                                <m:t>)</m:t>
                              </m:r>
                            </m:num>
                            <m:den>
                              <m:r>
                                <a:rPr lang="en-US" sz="2800" i="1">
                                  <a:latin typeface="Cambria Math" panose="02040503050406030204" pitchFamily="18" charset="0"/>
                                  <a:ea typeface="Cambria Math" panose="02040503050406030204" pitchFamily="18" charset="0"/>
                                </a:rPr>
                                <m:t>𝑛</m:t>
                              </m:r>
                            </m:den>
                          </m:f>
                        </m:e>
                      </m:rad>
                    </m:oMath>
                  </m:oMathPara>
                </a14:m>
                <a:endParaRPr lang="en-US" sz="2800" dirty="0"/>
              </a:p>
            </p:txBody>
          </p:sp>
        </mc:Choice>
        <mc:Fallback xmlns="">
          <p:sp>
            <p:nvSpPr>
              <p:cNvPr id="8" name="Rectangle 7"/>
              <p:cNvSpPr>
                <a:spLocks noRot="1" noChangeAspect="1" noMove="1" noResize="1" noEditPoints="1" noAdjustHandles="1" noChangeArrowheads="1" noChangeShapeType="1" noTextEdit="1"/>
              </p:cNvSpPr>
              <p:nvPr/>
            </p:nvSpPr>
            <p:spPr>
              <a:xfrm>
                <a:off x="304800" y="1737360"/>
                <a:ext cx="8759952" cy="4381584"/>
              </a:xfrm>
              <a:prstGeom prst="rect">
                <a:avLst/>
              </a:prstGeom>
              <a:blipFill>
                <a:blip r:embed="rId3"/>
                <a:stretch>
                  <a:fillRect l="-1392" t="-1391" r="-696"/>
                </a:stretch>
              </a:blipFill>
            </p:spPr>
            <p:txBody>
              <a:bodyPr/>
              <a:lstStyle/>
              <a:p>
                <a:r>
                  <a:rPr lang="en-US">
                    <a:noFill/>
                  </a:rPr>
                  <a:t> </a:t>
                </a:r>
              </a:p>
            </p:txBody>
          </p:sp>
        </mc:Fallback>
      </mc:AlternateContent>
    </p:spTree>
    <p:extLst>
      <p:ext uri="{BB962C8B-B14F-4D97-AF65-F5344CB8AC3E}">
        <p14:creationId xmlns:p14="http://schemas.microsoft.com/office/powerpoint/2010/main" val="366410480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600" y="238760"/>
            <a:ext cx="8607552" cy="1143000"/>
          </a:xfrm>
        </p:spPr>
        <p:txBody>
          <a:bodyPr>
            <a:normAutofit fontScale="90000"/>
          </a:bodyPr>
          <a:lstStyle/>
          <a:p>
            <a:r>
              <a:rPr lang="en-US" sz="3600" b="1" dirty="0">
                <a:solidFill>
                  <a:schemeClr val="accent1"/>
                </a:solidFill>
              </a:rPr>
              <a:t>The Sampling Distribution of a Sample Mean</a:t>
            </a:r>
            <a:endParaRPr lang="en-US" sz="3600" dirty="0"/>
          </a:p>
        </p:txBody>
      </p:sp>
      <mc:AlternateContent xmlns:mc="http://schemas.openxmlformats.org/markup-compatibility/2006" xmlns:a14="http://schemas.microsoft.com/office/drawing/2010/main">
        <mc:Choice Requires="a14">
          <p:sp>
            <p:nvSpPr>
              <p:cNvPr id="8" name="Rectangle 7"/>
              <p:cNvSpPr/>
              <p:nvPr/>
            </p:nvSpPr>
            <p:spPr>
              <a:xfrm>
                <a:off x="304800" y="1325880"/>
                <a:ext cx="8759952" cy="5693866"/>
              </a:xfrm>
              <a:prstGeom prst="rect">
                <a:avLst/>
              </a:prstGeom>
            </p:spPr>
            <p:txBody>
              <a:bodyPr wrap="square">
                <a:spAutoFit/>
              </a:bodyPr>
              <a:lstStyle/>
              <a:p>
                <a:pPr fontAlgn="auto">
                  <a:spcBef>
                    <a:spcPts val="0"/>
                  </a:spcBef>
                  <a:spcAft>
                    <a:spcPts val="0"/>
                  </a:spcAft>
                  <a:defRPr/>
                </a:pPr>
                <a:r>
                  <a:rPr lang="en-US" sz="2400" dirty="0"/>
                  <a:t>We often want to estimate the mean of a population. To distinguish the population mean (a parameter) from the sample mean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𝑥</m:t>
                        </m:r>
                      </m:e>
                    </m:acc>
                  </m:oMath>
                </a14:m>
                <a:r>
                  <a:rPr lang="en-US" sz="2400" dirty="0"/>
                  <a:t>, we write the population mean as µ, the Greek letter mu. We use the mean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oMath>
                </a14:m>
                <a:r>
                  <a:rPr lang="en-US" sz="2400" dirty="0"/>
                  <a:t>, of an SRS to estimate the unknown mean µ of the population. </a:t>
                </a:r>
              </a:p>
              <a:p>
                <a:pPr fontAlgn="auto">
                  <a:spcBef>
                    <a:spcPts val="0"/>
                  </a:spcBef>
                  <a:spcAft>
                    <a:spcPts val="0"/>
                  </a:spcAft>
                  <a:defRPr/>
                </a:pPr>
                <a:endParaRPr lang="en-US" sz="2400" dirty="0"/>
              </a:p>
              <a:p>
                <a:pPr fontAlgn="auto">
                  <a:spcBef>
                    <a:spcPts val="0"/>
                  </a:spcBef>
                  <a:spcAft>
                    <a:spcPts val="0"/>
                  </a:spcAft>
                  <a:defRPr/>
                </a:pPr>
                <a:r>
                  <a:rPr lang="en-US" sz="2400" dirty="0"/>
                  <a:t>The sample mean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oMath>
                </a14:m>
                <a:r>
                  <a:rPr lang="en-US" sz="2400" dirty="0"/>
                  <a:t> from a large SRS has a sampling distribution that is close to Normal. Because the sample mean of an SRS is an unbiased estimator of µ, the sampling distribution of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oMath>
                </a14:m>
                <a:r>
                  <a:rPr lang="en-US" sz="2400" dirty="0"/>
                  <a:t> has µ as its mean. </a:t>
                </a:r>
              </a:p>
              <a:p>
                <a:pPr fontAlgn="auto">
                  <a:spcBef>
                    <a:spcPts val="0"/>
                  </a:spcBef>
                  <a:spcAft>
                    <a:spcPts val="0"/>
                  </a:spcAft>
                  <a:defRPr/>
                </a:pPr>
                <a:endParaRPr lang="en-US" sz="2400" dirty="0"/>
              </a:p>
              <a:p>
                <a:pPr fontAlgn="auto">
                  <a:spcBef>
                    <a:spcPts val="0"/>
                  </a:spcBef>
                  <a:spcAft>
                    <a:spcPts val="0"/>
                  </a:spcAft>
                  <a:defRPr/>
                </a:pPr>
                <a:r>
                  <a:rPr lang="en-US" sz="2400" dirty="0"/>
                  <a:t>The standard deviation, or standard error, of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oMath>
                </a14:m>
                <a:r>
                  <a:rPr lang="en-US" sz="2400" dirty="0"/>
                  <a:t> depends on the standard deviation of the population, which is usually written as </a:t>
                </a:r>
                <a:r>
                  <a:rPr lang="el-GR" sz="2400" dirty="0"/>
                  <a:t>σ</a:t>
                </a:r>
                <a:r>
                  <a:rPr lang="en-US" sz="2400" dirty="0"/>
                  <a:t>, the Greek letter sigma. </a:t>
                </a:r>
              </a:p>
              <a:p>
                <a:pPr fontAlgn="auto">
                  <a:spcBef>
                    <a:spcPts val="0"/>
                  </a:spcBef>
                  <a:spcAft>
                    <a:spcPts val="0"/>
                  </a:spcAft>
                  <a:defRPr/>
                </a:pPr>
                <a:endParaRPr lang="en-US" sz="2800" dirty="0"/>
              </a:p>
            </p:txBody>
          </p:sp>
        </mc:Choice>
        <mc:Fallback xmlns="">
          <p:sp>
            <p:nvSpPr>
              <p:cNvPr id="8" name="Rectangle 7"/>
              <p:cNvSpPr>
                <a:spLocks noRot="1" noChangeAspect="1" noMove="1" noResize="1" noEditPoints="1" noAdjustHandles="1" noChangeArrowheads="1" noChangeShapeType="1" noTextEdit="1"/>
              </p:cNvSpPr>
              <p:nvPr/>
            </p:nvSpPr>
            <p:spPr>
              <a:xfrm>
                <a:off x="304800" y="1325880"/>
                <a:ext cx="8759952" cy="5693866"/>
              </a:xfrm>
              <a:prstGeom prst="rect">
                <a:avLst/>
              </a:prstGeom>
              <a:blipFill>
                <a:blip r:embed="rId3"/>
                <a:stretch>
                  <a:fillRect l="-1159" t="-891" r="-1304"/>
                </a:stretch>
              </a:blipFill>
            </p:spPr>
            <p:txBody>
              <a:bodyPr/>
              <a:lstStyle/>
              <a:p>
                <a:r>
                  <a:rPr lang="en-US">
                    <a:noFill/>
                  </a:rPr>
                  <a:t> </a:t>
                </a:r>
              </a:p>
            </p:txBody>
          </p:sp>
        </mc:Fallback>
      </mc:AlternateContent>
    </p:spTree>
    <p:extLst>
      <p:ext uri="{BB962C8B-B14F-4D97-AF65-F5344CB8AC3E}">
        <p14:creationId xmlns:p14="http://schemas.microsoft.com/office/powerpoint/2010/main" val="65875085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t>Computing the standard error of the mean</a:t>
            </a:r>
            <a:br>
              <a:rPr lang="en-US" sz="3600" dirty="0"/>
            </a:br>
            <a:endParaRPr lang="en-US" sz="3600" dirty="0"/>
          </a:p>
        </p:txBody>
      </p:sp>
      <mc:AlternateContent xmlns:mc="http://schemas.openxmlformats.org/markup-compatibility/2006" xmlns:a14="http://schemas.microsoft.com/office/drawing/2010/main">
        <mc:Choice Requires="a14">
          <p:sp>
            <p:nvSpPr>
              <p:cNvPr id="8" name="Rectangle 7"/>
              <p:cNvSpPr/>
              <p:nvPr/>
            </p:nvSpPr>
            <p:spPr>
              <a:xfrm>
                <a:off x="304800" y="1737360"/>
                <a:ext cx="8759952" cy="3628044"/>
              </a:xfrm>
              <a:prstGeom prst="rect">
                <a:avLst/>
              </a:prstGeom>
            </p:spPr>
            <p:txBody>
              <a:bodyPr wrap="square">
                <a:spAutoFit/>
              </a:bodyPr>
              <a:lstStyle/>
              <a:p>
                <a:pPr fontAlgn="auto">
                  <a:spcBef>
                    <a:spcPts val="0"/>
                  </a:spcBef>
                  <a:spcAft>
                    <a:spcPts val="0"/>
                  </a:spcAft>
                  <a:defRPr/>
                </a:pPr>
                <a:r>
                  <a:rPr lang="en-US" sz="2800" dirty="0"/>
                  <a:t>Choose an SRS of size </a:t>
                </a:r>
                <a:r>
                  <a:rPr lang="en-US" sz="2800" i="1" dirty="0"/>
                  <a:t>n</a:t>
                </a:r>
                <a:r>
                  <a:rPr lang="en-US" sz="2800" dirty="0"/>
                  <a:t> from a population in which individuals have mean µ and standard deviation </a:t>
                </a:r>
                <a:r>
                  <a:rPr lang="el-GR" sz="2800" dirty="0"/>
                  <a:t>σ</a:t>
                </a:r>
                <a:r>
                  <a:rPr lang="en-US" sz="2800" dirty="0"/>
                  <a:t>. Let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panose="02040503050406030204" pitchFamily="18" charset="0"/>
                          </a:rPr>
                          <m:t>𝑥</m:t>
                        </m:r>
                      </m:e>
                    </m:acc>
                  </m:oMath>
                </a14:m>
                <a:r>
                  <a:rPr lang="en-US" sz="2800" dirty="0"/>
                  <a:t> be the mean of the sample. Then: </a:t>
                </a:r>
              </a:p>
              <a:p>
                <a:pPr marL="457200" indent="-457200" fontAlgn="auto">
                  <a:spcBef>
                    <a:spcPts val="0"/>
                  </a:spcBef>
                  <a:spcAft>
                    <a:spcPts val="0"/>
                  </a:spcAft>
                  <a:buFont typeface="Arial" panose="020B0604020202020204" pitchFamily="34" charset="0"/>
                  <a:buChar char="•"/>
                  <a:defRPr/>
                </a:pPr>
                <a:r>
                  <a:rPr lang="en-US" sz="2800" dirty="0"/>
                  <a:t>The sampling distribution of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panose="02040503050406030204" pitchFamily="18" charset="0"/>
                          </a:rPr>
                          <m:t>𝑥</m:t>
                        </m:r>
                      </m:e>
                    </m:acc>
                  </m:oMath>
                </a14:m>
                <a:r>
                  <a:rPr lang="en-US" sz="2800" dirty="0"/>
                  <a:t> is approximately Normal when the sample size </a:t>
                </a:r>
                <a:r>
                  <a:rPr lang="en-US" sz="2800" i="1" dirty="0"/>
                  <a:t>n</a:t>
                </a:r>
                <a:r>
                  <a:rPr lang="en-US" sz="2800" dirty="0"/>
                  <a:t> is large. </a:t>
                </a:r>
              </a:p>
              <a:p>
                <a:pPr marL="457200" indent="-457200" fontAlgn="auto">
                  <a:spcBef>
                    <a:spcPts val="0"/>
                  </a:spcBef>
                  <a:spcAft>
                    <a:spcPts val="0"/>
                  </a:spcAft>
                  <a:buFont typeface="Arial" panose="020B0604020202020204" pitchFamily="34" charset="0"/>
                  <a:buChar char="•"/>
                  <a:defRPr/>
                </a:pPr>
                <a:r>
                  <a:rPr lang="en-US" sz="2800" dirty="0"/>
                  <a:t>The mean of the sampling distribution is equal to µ.</a:t>
                </a:r>
              </a:p>
              <a:p>
                <a:pPr marL="457200" indent="-457200" fontAlgn="auto">
                  <a:spcBef>
                    <a:spcPts val="0"/>
                  </a:spcBef>
                  <a:spcAft>
                    <a:spcPts val="0"/>
                  </a:spcAft>
                  <a:buFont typeface="Arial" panose="020B0604020202020204" pitchFamily="34" charset="0"/>
                  <a:buChar char="•"/>
                  <a:defRPr/>
                </a:pPr>
                <a:r>
                  <a:rPr lang="en-US" sz="2800" dirty="0"/>
                  <a:t>The standard deviation or the standard error of the sampling distribution is </a:t>
                </a:r>
                <a14:m>
                  <m:oMath xmlns:m="http://schemas.openxmlformats.org/officeDocument/2006/math">
                    <m:f>
                      <m:fPr>
                        <m:type m:val="skw"/>
                        <m:ctrlPr>
                          <a:rPr lang="en-US" sz="2800" i="1" smtClean="0">
                            <a:latin typeface="Cambria Math" panose="02040503050406030204" pitchFamily="18" charset="0"/>
                          </a:rPr>
                        </m:ctrlPr>
                      </m:fPr>
                      <m:num>
                        <m:r>
                          <a:rPr lang="en-US" sz="2800" i="1" smtClean="0">
                            <a:latin typeface="Cambria Math" panose="02040503050406030204" pitchFamily="18" charset="0"/>
                            <a:ea typeface="Cambria Math" panose="02040503050406030204" pitchFamily="18" charset="0"/>
                          </a:rPr>
                          <m:t>𝜎</m:t>
                        </m:r>
                      </m:num>
                      <m:den>
                        <m:rad>
                          <m:radPr>
                            <m:degHide m:val="on"/>
                            <m:ctrlPr>
                              <a:rPr lang="en-US" sz="2800" i="1" smtClean="0">
                                <a:latin typeface="Cambria Math" panose="02040503050406030204" pitchFamily="18" charset="0"/>
                              </a:rPr>
                            </m:ctrlPr>
                          </m:radPr>
                          <m:deg/>
                          <m:e>
                            <m:r>
                              <a:rPr lang="en-US" sz="2800" b="0" i="1" smtClean="0">
                                <a:latin typeface="Cambria Math" panose="02040503050406030204" pitchFamily="18" charset="0"/>
                              </a:rPr>
                              <m:t>𝑛</m:t>
                            </m:r>
                          </m:e>
                        </m:rad>
                      </m:den>
                    </m:f>
                  </m:oMath>
                </a14:m>
                <a:r>
                  <a:rPr lang="en-US" sz="2800" dirty="0"/>
                  <a:t>.</a:t>
                </a:r>
              </a:p>
            </p:txBody>
          </p:sp>
        </mc:Choice>
        <mc:Fallback xmlns="">
          <p:sp>
            <p:nvSpPr>
              <p:cNvPr id="8" name="Rectangle 7"/>
              <p:cNvSpPr>
                <a:spLocks noRot="1" noChangeAspect="1" noMove="1" noResize="1" noEditPoints="1" noAdjustHandles="1" noChangeArrowheads="1" noChangeShapeType="1" noTextEdit="1"/>
              </p:cNvSpPr>
              <p:nvPr/>
            </p:nvSpPr>
            <p:spPr>
              <a:xfrm>
                <a:off x="304800" y="1737360"/>
                <a:ext cx="8759952" cy="3628044"/>
              </a:xfrm>
              <a:prstGeom prst="rect">
                <a:avLst/>
              </a:prstGeom>
              <a:blipFill>
                <a:blip r:embed="rId3"/>
                <a:stretch>
                  <a:fillRect l="-1594" t="-1742" r="-2319" b="-36585"/>
                </a:stretch>
              </a:blipFill>
            </p:spPr>
            <p:txBody>
              <a:bodyPr/>
              <a:lstStyle/>
              <a:p>
                <a:r>
                  <a:rPr lang="en-US">
                    <a:noFill/>
                  </a:rPr>
                  <a:t> </a:t>
                </a:r>
              </a:p>
            </p:txBody>
          </p:sp>
        </mc:Fallback>
      </mc:AlternateContent>
    </p:spTree>
    <p:extLst>
      <p:ext uri="{BB962C8B-B14F-4D97-AF65-F5344CB8AC3E}">
        <p14:creationId xmlns:p14="http://schemas.microsoft.com/office/powerpoint/2010/main" val="141760406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The SE of the mean is smaller </a:t>
            </a:r>
            <a:r>
              <a:rPr lang="en-US" sz="3600" b="1" dirty="0" err="1">
                <a:solidFill>
                  <a:schemeClr val="accent1"/>
                </a:solidFill>
              </a:rPr>
              <a:t>thant</a:t>
            </a:r>
            <a:r>
              <a:rPr lang="en-US" sz="3600" b="1" dirty="0">
                <a:solidFill>
                  <a:schemeClr val="accent1"/>
                </a:solidFill>
              </a:rPr>
              <a:t> he SE of the distribution</a:t>
            </a:r>
            <a:endParaRPr lang="en-US" sz="3600" dirty="0"/>
          </a:p>
        </p:txBody>
      </p:sp>
      <mc:AlternateContent xmlns:mc="http://schemas.openxmlformats.org/markup-compatibility/2006" xmlns:a14="http://schemas.microsoft.com/office/drawing/2010/main">
        <mc:Choice Requires="a14">
          <p:sp>
            <p:nvSpPr>
              <p:cNvPr id="8" name="Rectangle 7"/>
              <p:cNvSpPr/>
              <p:nvPr/>
            </p:nvSpPr>
            <p:spPr>
              <a:xfrm>
                <a:off x="304800" y="1920240"/>
                <a:ext cx="8759952" cy="3724096"/>
              </a:xfrm>
              <a:prstGeom prst="rect">
                <a:avLst/>
              </a:prstGeom>
            </p:spPr>
            <p:txBody>
              <a:bodyPr wrap="square">
                <a:spAutoFit/>
              </a:bodyPr>
              <a:lstStyle/>
              <a:p>
                <a:pPr fontAlgn="auto">
                  <a:spcBef>
                    <a:spcPts val="0"/>
                  </a:spcBef>
                  <a:spcAft>
                    <a:spcPts val="1200"/>
                  </a:spcAft>
                  <a:defRPr/>
                </a:pPr>
                <a:r>
                  <a:rPr lang="en-US" sz="2400" dirty="0"/>
                  <a:t>It isn’t surprising that the values that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oMath>
                </a14:m>
                <a:r>
                  <a:rPr lang="en-US" sz="2400" dirty="0"/>
                  <a:t> takes in many samples are centered at the true mean µ of the population. That’s the lack of bias in random sampling. The other two facts about the sampling distribution make precise two very important properties of the sample mean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oMath>
                </a14:m>
                <a:r>
                  <a:rPr lang="en-US" sz="2400" dirty="0"/>
                  <a:t>: </a:t>
                </a:r>
              </a:p>
              <a:p>
                <a:pPr fontAlgn="auto">
                  <a:spcBef>
                    <a:spcPts val="0"/>
                  </a:spcBef>
                  <a:spcAft>
                    <a:spcPts val="1200"/>
                  </a:spcAft>
                  <a:defRPr/>
                </a:pPr>
                <a:r>
                  <a:rPr lang="en-US" sz="2400" dirty="0"/>
                  <a:t>• The mean of a number of observations is less variable than individual observations. </a:t>
                </a:r>
              </a:p>
              <a:p>
                <a:pPr fontAlgn="auto">
                  <a:spcBef>
                    <a:spcPts val="0"/>
                  </a:spcBef>
                  <a:spcAft>
                    <a:spcPts val="1200"/>
                  </a:spcAft>
                  <a:defRPr/>
                </a:pPr>
                <a:r>
                  <a:rPr lang="en-US" sz="2400" dirty="0"/>
                  <a:t>• The distribution of a mean of a number of observations is more Normal than the distribution of individual observations.</a:t>
                </a:r>
              </a:p>
            </p:txBody>
          </p:sp>
        </mc:Choice>
        <mc:Fallback xmlns="">
          <p:sp>
            <p:nvSpPr>
              <p:cNvPr id="8" name="Rectangle 7"/>
              <p:cNvSpPr>
                <a:spLocks noRot="1" noChangeAspect="1" noMove="1" noResize="1" noEditPoints="1" noAdjustHandles="1" noChangeArrowheads="1" noChangeShapeType="1" noTextEdit="1"/>
              </p:cNvSpPr>
              <p:nvPr/>
            </p:nvSpPr>
            <p:spPr>
              <a:xfrm>
                <a:off x="304800" y="1920240"/>
                <a:ext cx="8759952" cy="3724096"/>
              </a:xfrm>
              <a:prstGeom prst="rect">
                <a:avLst/>
              </a:prstGeom>
              <a:blipFill rotWithShape="0">
                <a:blip r:embed="rId3"/>
                <a:stretch>
                  <a:fillRect l="-1044" t="-1146" b="-2946"/>
                </a:stretch>
              </a:blipFill>
            </p:spPr>
            <p:txBody>
              <a:bodyPr/>
              <a:lstStyle/>
              <a:p>
                <a:r>
                  <a:rPr lang="en-US">
                    <a:noFill/>
                  </a:rPr>
                  <a:t> </a:t>
                </a:r>
              </a:p>
            </p:txBody>
          </p:sp>
        </mc:Fallback>
      </mc:AlternateContent>
    </p:spTree>
    <p:extLst>
      <p:ext uri="{BB962C8B-B14F-4D97-AF65-F5344CB8AC3E}">
        <p14:creationId xmlns:p14="http://schemas.microsoft.com/office/powerpoint/2010/main" val="42169615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The Sampling Distribution of a Sample Mean</a:t>
            </a:r>
            <a:endParaRPr lang="en-US" sz="3600" dirty="0"/>
          </a:p>
        </p:txBody>
      </p:sp>
      <p:pic>
        <p:nvPicPr>
          <p:cNvPr id="4" name="Picture 3" descr="A sampling distribution compares single observation with distribution of the mean x bar of 10 observations. A normal bell curve representing 1 observation overlaps with an elongated bell curve representing x bar for 10 observations. A perpendicular line is drawn from the horizontal axis to the peak of the normal curves. A line is drawn to the right from the perpendicular line to the normal curve for 1 observation, which denotes the standard deviation sigma. A line is drawn to the right from the perpendicular line to the normal curve for 10 observations, which denotes the standard deviation sigma over the square root of 10. ">
            <a:extLst>
              <a:ext uri="{FF2B5EF4-FFF2-40B4-BE49-F238E27FC236}">
                <a16:creationId xmlns:a16="http://schemas.microsoft.com/office/drawing/2014/main" id="{443D6F32-36AE-41C4-B1E2-0918B9C1F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1508760"/>
            <a:ext cx="6705045" cy="4236370"/>
          </a:xfrm>
          <a:prstGeom prst="rect">
            <a:avLst/>
          </a:prstGeom>
        </p:spPr>
      </p:pic>
      <p:sp>
        <p:nvSpPr>
          <p:cNvPr id="5" name="Rectangle 4">
            <a:extLst>
              <a:ext uri="{FF2B5EF4-FFF2-40B4-BE49-F238E27FC236}">
                <a16:creationId xmlns:a16="http://schemas.microsoft.com/office/drawing/2014/main" id="{802EA150-AB59-4847-B7AA-AC58FCF5D2C9}"/>
              </a:ext>
            </a:extLst>
          </p:cNvPr>
          <p:cNvSpPr/>
          <p:nvPr/>
        </p:nvSpPr>
        <p:spPr>
          <a:xfrm>
            <a:off x="457200" y="1719580"/>
            <a:ext cx="2616200" cy="3785652"/>
          </a:xfrm>
          <a:prstGeom prst="rect">
            <a:avLst/>
          </a:prstGeom>
        </p:spPr>
        <p:txBody>
          <a:bodyPr wrap="square">
            <a:spAutoFit/>
          </a:bodyPr>
          <a:lstStyle/>
          <a:p>
            <a:pPr fontAlgn="auto">
              <a:spcBef>
                <a:spcPts val="0"/>
              </a:spcBef>
              <a:spcAft>
                <a:spcPts val="0"/>
              </a:spcAft>
              <a:defRPr/>
            </a:pPr>
            <a:r>
              <a:rPr lang="en-US" sz="2000" dirty="0"/>
              <a:t>The figure compares the distribution of a single observation with the distribution of the mean of 10 observations.</a:t>
            </a:r>
          </a:p>
          <a:p>
            <a:pPr fontAlgn="auto">
              <a:spcBef>
                <a:spcPts val="0"/>
              </a:spcBef>
              <a:spcAft>
                <a:spcPts val="0"/>
              </a:spcAft>
              <a:defRPr/>
            </a:pPr>
            <a:endParaRPr lang="en-US" sz="2000" dirty="0"/>
          </a:p>
          <a:p>
            <a:pPr fontAlgn="auto">
              <a:spcBef>
                <a:spcPts val="0"/>
              </a:spcBef>
              <a:spcAft>
                <a:spcPts val="0"/>
              </a:spcAft>
              <a:defRPr/>
            </a:pPr>
            <a:r>
              <a:rPr lang="en-US" sz="2000" dirty="0"/>
              <a:t>Both have the same center, but the distribution of the sample mean is less spread out. </a:t>
            </a:r>
          </a:p>
        </p:txBody>
      </p:sp>
    </p:spTree>
    <p:extLst>
      <p:ext uri="{BB962C8B-B14F-4D97-AF65-F5344CB8AC3E}">
        <p14:creationId xmlns:p14="http://schemas.microsoft.com/office/powerpoint/2010/main" val="150086794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a:bodyPr>
          <a:lstStyle/>
          <a:p>
            <a:r>
              <a:rPr lang="en-US" sz="3600" b="1" dirty="0">
                <a:solidFill>
                  <a:schemeClr val="accent1"/>
                </a:solidFill>
              </a:rPr>
              <a:t>The Central Limit Theorem</a:t>
            </a:r>
            <a:endParaRPr lang="en-US" sz="3600" dirty="0"/>
          </a:p>
        </p:txBody>
      </p:sp>
      <mc:AlternateContent xmlns:mc="http://schemas.openxmlformats.org/markup-compatibility/2006" xmlns:a14="http://schemas.microsoft.com/office/drawing/2010/main">
        <mc:Choice Requires="a14">
          <p:sp>
            <p:nvSpPr>
              <p:cNvPr id="8" name="Rectangle 7"/>
              <p:cNvSpPr/>
              <p:nvPr/>
            </p:nvSpPr>
            <p:spPr>
              <a:xfrm>
                <a:off x="304800" y="1417320"/>
                <a:ext cx="8915400" cy="4969630"/>
              </a:xfrm>
              <a:prstGeom prst="rect">
                <a:avLst/>
              </a:prstGeom>
            </p:spPr>
            <p:txBody>
              <a:bodyPr wrap="square">
                <a:spAutoFit/>
              </a:bodyPr>
              <a:lstStyle/>
              <a:p>
                <a:pPr fontAlgn="auto">
                  <a:spcBef>
                    <a:spcPts val="0"/>
                  </a:spcBef>
                  <a:spcAft>
                    <a:spcPts val="0"/>
                  </a:spcAft>
                  <a:defRPr/>
                </a:pPr>
                <a:r>
                  <a:rPr lang="en-US" sz="2400" dirty="0"/>
                  <a:t>A remarkable statistical fact, called the </a:t>
                </a:r>
                <a:r>
                  <a:rPr lang="en-US" sz="2400" b="1" dirty="0">
                    <a:solidFill>
                      <a:srgbClr val="8B0000"/>
                    </a:solidFill>
                  </a:rPr>
                  <a:t>central limit theorem</a:t>
                </a:r>
                <a:r>
                  <a:rPr lang="en-US" sz="2400" dirty="0"/>
                  <a:t>, says that as we take more and more observations at random from any population, the distribution of the mean of these observations eventually gets close to a Normal distribution. </a:t>
                </a:r>
              </a:p>
              <a:p>
                <a:pPr fontAlgn="auto">
                  <a:spcBef>
                    <a:spcPts val="0"/>
                  </a:spcBef>
                  <a:spcAft>
                    <a:spcPts val="0"/>
                  </a:spcAft>
                  <a:defRPr/>
                </a:pPr>
                <a:endParaRPr lang="en-US" sz="2400" dirty="0"/>
              </a:p>
              <a:p>
                <a:pPr fontAlgn="auto">
                  <a:spcBef>
                    <a:spcPts val="0"/>
                  </a:spcBef>
                  <a:spcAft>
                    <a:spcPts val="0"/>
                  </a:spcAft>
                  <a:defRPr/>
                </a:pPr>
                <a:r>
                  <a:rPr lang="en-US" sz="2400" dirty="0"/>
                  <a:t>The standard error of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oMath>
                </a14:m>
                <a:r>
                  <a:rPr lang="en-US" sz="2400" dirty="0"/>
                  <a:t> depends on both the sample size </a:t>
                </a:r>
                <a:r>
                  <a:rPr lang="en-US" sz="2400" i="1" dirty="0"/>
                  <a:t>n</a:t>
                </a:r>
                <a:r>
                  <a:rPr lang="en-US" sz="2400" dirty="0"/>
                  <a:t> and the standard deviation </a:t>
                </a:r>
                <a:r>
                  <a:rPr lang="el-GR" sz="2400" dirty="0"/>
                  <a:t>σ</a:t>
                </a:r>
                <a:r>
                  <a:rPr lang="en-US" sz="2400" dirty="0"/>
                  <a:t> of individuals in the population. We know </a:t>
                </a:r>
                <a:r>
                  <a:rPr lang="en-US" sz="2400" i="1" dirty="0"/>
                  <a:t>n</a:t>
                </a:r>
                <a:r>
                  <a:rPr lang="en-US" sz="2400" dirty="0"/>
                  <a:t> but not </a:t>
                </a:r>
                <a:r>
                  <a:rPr lang="el-GR" sz="2400" dirty="0"/>
                  <a:t>σ</a:t>
                </a:r>
                <a:r>
                  <a:rPr lang="en-US" sz="2400" dirty="0"/>
                  <a:t>. </a:t>
                </a:r>
              </a:p>
              <a:p>
                <a:pPr fontAlgn="auto">
                  <a:spcBef>
                    <a:spcPts val="0"/>
                  </a:spcBef>
                  <a:spcAft>
                    <a:spcPts val="0"/>
                  </a:spcAft>
                  <a:defRPr/>
                </a:pPr>
                <a:endParaRPr lang="en-US" sz="2400" dirty="0"/>
              </a:p>
              <a:p>
                <a:pPr fontAlgn="auto">
                  <a:spcBef>
                    <a:spcPts val="0"/>
                  </a:spcBef>
                  <a:spcAft>
                    <a:spcPts val="0"/>
                  </a:spcAft>
                  <a:defRPr/>
                </a:pPr>
                <a:r>
                  <a:rPr lang="en-US" sz="2400" dirty="0"/>
                  <a:t>When </a:t>
                </a:r>
                <a:r>
                  <a:rPr lang="en-US" sz="2400" i="1" dirty="0"/>
                  <a:t>n</a:t>
                </a:r>
                <a:r>
                  <a:rPr lang="en-US" sz="2400" dirty="0"/>
                  <a:t> is large, the sample standard deviation </a:t>
                </a:r>
                <a:r>
                  <a:rPr lang="en-US" sz="2400" i="1" dirty="0"/>
                  <a:t>s</a:t>
                </a:r>
                <a:r>
                  <a:rPr lang="en-US" sz="2400" dirty="0"/>
                  <a:t> is close to </a:t>
                </a:r>
                <a:r>
                  <a:rPr lang="el-GR" sz="2400" dirty="0"/>
                  <a:t>σ</a:t>
                </a:r>
                <a:r>
                  <a:rPr lang="en-US" sz="2400" dirty="0"/>
                  <a:t> and can be used to estimate it. </a:t>
                </a:r>
              </a:p>
              <a:p>
                <a:pPr fontAlgn="auto">
                  <a:spcBef>
                    <a:spcPts val="0"/>
                  </a:spcBef>
                  <a:spcAft>
                    <a:spcPts val="0"/>
                  </a:spcAft>
                  <a:defRPr/>
                </a:pPr>
                <a:endParaRPr lang="en-US" sz="2400" dirty="0"/>
              </a:p>
              <a:p>
                <a:pPr fontAlgn="auto">
                  <a:spcBef>
                    <a:spcPts val="0"/>
                  </a:spcBef>
                  <a:spcAft>
                    <a:spcPts val="0"/>
                  </a:spcAft>
                  <a:defRPr/>
                </a:pPr>
                <a:r>
                  <a:rPr lang="en-US" sz="2400" dirty="0"/>
                  <a:t>The estimated standard error of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oMath>
                </a14:m>
                <a:r>
                  <a:rPr lang="en-US" sz="2400" dirty="0"/>
                  <a:t>  is, therefore, </a:t>
                </a:r>
                <a14:m>
                  <m:oMath xmlns:m="http://schemas.openxmlformats.org/officeDocument/2006/math">
                    <m:f>
                      <m:fPr>
                        <m:type m:val="skw"/>
                        <m:ctrlPr>
                          <a:rPr lang="en-US" sz="2400" i="1">
                            <a:latin typeface="Cambria Math" panose="02040503050406030204" pitchFamily="18" charset="0"/>
                          </a:rPr>
                        </m:ctrlPr>
                      </m:fPr>
                      <m:num>
                        <m:r>
                          <a:rPr lang="en-US" sz="2400" i="1">
                            <a:latin typeface="Cambria Math" panose="02040503050406030204" pitchFamily="18" charset="0"/>
                          </a:rPr>
                          <m:t>𝑠</m:t>
                        </m:r>
                      </m:num>
                      <m:den>
                        <m:rad>
                          <m:radPr>
                            <m:degHide m:val="on"/>
                            <m:ctrlPr>
                              <a:rPr lang="en-US" sz="2400" i="1">
                                <a:latin typeface="Cambria Math" panose="02040503050406030204" pitchFamily="18" charset="0"/>
                              </a:rPr>
                            </m:ctrlPr>
                          </m:radPr>
                          <m:deg/>
                          <m:e>
                            <m:r>
                              <a:rPr lang="en-US" sz="2400" i="1">
                                <a:latin typeface="Cambria Math" panose="02040503050406030204" pitchFamily="18" charset="0"/>
                              </a:rPr>
                              <m:t>𝑛</m:t>
                            </m:r>
                          </m:e>
                        </m:rad>
                      </m:den>
                    </m:f>
                  </m:oMath>
                </a14:m>
                <a:r>
                  <a:rPr lang="en-US" sz="2400" dirty="0"/>
                  <a:t>. </a:t>
                </a:r>
              </a:p>
            </p:txBody>
          </p:sp>
        </mc:Choice>
        <mc:Fallback xmlns="">
          <p:sp>
            <p:nvSpPr>
              <p:cNvPr id="8" name="Rectangle 7"/>
              <p:cNvSpPr>
                <a:spLocks noRot="1" noChangeAspect="1" noMove="1" noResize="1" noEditPoints="1" noAdjustHandles="1" noChangeArrowheads="1" noChangeShapeType="1" noTextEdit="1"/>
              </p:cNvSpPr>
              <p:nvPr/>
            </p:nvSpPr>
            <p:spPr>
              <a:xfrm>
                <a:off x="304800" y="1417320"/>
                <a:ext cx="8915400" cy="4969630"/>
              </a:xfrm>
              <a:prstGeom prst="rect">
                <a:avLst/>
              </a:prstGeom>
              <a:blipFill>
                <a:blip r:embed="rId3"/>
                <a:stretch>
                  <a:fillRect l="-1138" t="-1018" b="-22137"/>
                </a:stretch>
              </a:blipFill>
            </p:spPr>
            <p:txBody>
              <a:bodyPr/>
              <a:lstStyle/>
              <a:p>
                <a:r>
                  <a:rPr lang="en-US">
                    <a:noFill/>
                  </a:rPr>
                  <a:t> </a:t>
                </a:r>
              </a:p>
            </p:txBody>
          </p:sp>
        </mc:Fallback>
      </mc:AlternateContent>
    </p:spTree>
    <p:extLst>
      <p:ext uri="{BB962C8B-B14F-4D97-AF65-F5344CB8AC3E}">
        <p14:creationId xmlns:p14="http://schemas.microsoft.com/office/powerpoint/2010/main" val="52481466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pPr fontAlgn="auto">
              <a:spcBef>
                <a:spcPts val="0"/>
              </a:spcBef>
              <a:spcAft>
                <a:spcPts val="0"/>
              </a:spcAft>
              <a:defRPr/>
            </a:pPr>
            <a:r>
              <a:rPr lang="en-US" sz="3600" b="1" dirty="0"/>
              <a:t>Confidence interval for a population mean</a:t>
            </a:r>
            <a:r>
              <a:rPr lang="en-US" sz="3600" dirty="0"/>
              <a:t> </a:t>
            </a:r>
          </a:p>
        </p:txBody>
      </p:sp>
      <mc:AlternateContent xmlns:mc="http://schemas.openxmlformats.org/markup-compatibility/2006" xmlns:a14="http://schemas.microsoft.com/office/drawing/2010/main">
        <mc:Choice Requires="a14">
          <p:sp>
            <p:nvSpPr>
              <p:cNvPr id="8" name="Rectangle 7"/>
              <p:cNvSpPr/>
              <p:nvPr/>
            </p:nvSpPr>
            <p:spPr>
              <a:xfrm>
                <a:off x="304800" y="1330960"/>
                <a:ext cx="8674100" cy="4905061"/>
              </a:xfrm>
              <a:prstGeom prst="rect">
                <a:avLst/>
              </a:prstGeom>
            </p:spPr>
            <p:txBody>
              <a:bodyPr wrap="square">
                <a:spAutoFit/>
              </a:bodyPr>
              <a:lstStyle/>
              <a:p>
                <a:pPr fontAlgn="auto">
                  <a:spcBef>
                    <a:spcPts val="0"/>
                  </a:spcBef>
                  <a:spcAft>
                    <a:spcPts val="0"/>
                  </a:spcAft>
                  <a:defRPr/>
                </a:pPr>
                <a:r>
                  <a:rPr lang="en-US" sz="2000" dirty="0"/>
                  <a:t>Choose an SRS of size </a:t>
                </a:r>
                <a:r>
                  <a:rPr lang="en-US" sz="2000" i="1" dirty="0"/>
                  <a:t>n</a:t>
                </a:r>
                <a:r>
                  <a:rPr lang="en-US" sz="2000" dirty="0"/>
                  <a:t> from a large population of individuals having mean µ. The mean of the sample observations is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𝑥</m:t>
                        </m:r>
                      </m:e>
                    </m:acc>
                  </m:oMath>
                </a14:m>
                <a:r>
                  <a:rPr lang="en-US" sz="2000" dirty="0"/>
                  <a:t>. When </a:t>
                </a:r>
                <a:r>
                  <a:rPr lang="en-US" sz="2000" i="1" dirty="0"/>
                  <a:t>n</a:t>
                </a:r>
                <a:r>
                  <a:rPr lang="en-US" sz="2000" dirty="0"/>
                  <a:t> is reasonably large, an approximate level </a:t>
                </a:r>
                <a:r>
                  <a:rPr lang="en-US" sz="2000" i="1" dirty="0"/>
                  <a:t>C</a:t>
                </a:r>
                <a:r>
                  <a:rPr lang="en-US" sz="2000" dirty="0"/>
                  <a:t> confidence interval for µ is </a:t>
                </a:r>
              </a:p>
              <a:p>
                <a:pPr fontAlgn="auto">
                  <a:spcBef>
                    <a:spcPts val="0"/>
                  </a:spcBef>
                  <a:spcAft>
                    <a:spcPts val="0"/>
                  </a:spcAft>
                  <a:defRPr/>
                </a:pPr>
                <a:endParaRPr lang="en-US" sz="2000" dirty="0"/>
              </a:p>
              <a:p>
                <a:pPr algn="ctr" fontAlgn="auto">
                  <a:spcBef>
                    <a:spcPts val="0"/>
                  </a:spcBef>
                  <a:spcAft>
                    <a:spcPts val="0"/>
                  </a:spcAft>
                  <a:defRPr/>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𝑥</m:t>
                        </m:r>
                      </m:e>
                    </m:acc>
                    <m:r>
                      <a:rPr lang="en-US" sz="2000" i="1" smtClean="0">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𝑧</m:t>
                        </m:r>
                      </m:e>
                      <m:sup>
                        <m:r>
                          <a:rPr lang="en-US" sz="2000" b="0" i="1" smtClean="0">
                            <a:latin typeface="Cambria Math" panose="02040503050406030204" pitchFamily="18" charset="0"/>
                            <a:ea typeface="Cambria Math" panose="02040503050406030204" pitchFamily="18" charset="0"/>
                          </a:rPr>
                          <m:t>∗</m:t>
                        </m:r>
                      </m:sup>
                    </m:sSup>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𝑠</m:t>
                        </m:r>
                      </m:num>
                      <m:den>
                        <m:rad>
                          <m:radPr>
                            <m:degHide m:val="on"/>
                            <m:ctrlPr>
                              <a:rPr lang="en-US" sz="200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𝑛</m:t>
                            </m:r>
                          </m:e>
                        </m:rad>
                      </m:den>
                    </m:f>
                  </m:oMath>
                </a14:m>
                <a:r>
                  <a:rPr lang="en-US" sz="2000" dirty="0"/>
                  <a:t> </a:t>
                </a:r>
              </a:p>
              <a:p>
                <a:pPr fontAlgn="auto">
                  <a:spcBef>
                    <a:spcPts val="0"/>
                  </a:spcBef>
                  <a:spcAft>
                    <a:spcPts val="0"/>
                  </a:spcAft>
                  <a:defRPr/>
                </a:pPr>
                <a:r>
                  <a:rPr lang="en-US" sz="2000" dirty="0"/>
                  <a:t>where </a:t>
                </a:r>
                <a:r>
                  <a:rPr lang="en-US" sz="2000" i="1" dirty="0"/>
                  <a:t>z</a:t>
                </a:r>
                <a:r>
                  <a:rPr lang="en-US" sz="2000" dirty="0"/>
                  <a:t>* is the critical value for confidence level </a:t>
                </a:r>
                <a:r>
                  <a:rPr lang="en-US" sz="2000" i="1" dirty="0"/>
                  <a:t>C.</a:t>
                </a:r>
              </a:p>
              <a:p>
                <a:pPr fontAlgn="auto">
                  <a:spcBef>
                    <a:spcPts val="0"/>
                  </a:spcBef>
                  <a:spcAft>
                    <a:spcPts val="0"/>
                  </a:spcAft>
                  <a:defRPr/>
                </a:pPr>
                <a:endParaRPr lang="en-US" sz="2000" i="1" dirty="0"/>
              </a:p>
              <a:p>
                <a:pPr fontAlgn="auto">
                  <a:spcBef>
                    <a:spcPts val="0"/>
                  </a:spcBef>
                  <a:spcAft>
                    <a:spcPts val="0"/>
                  </a:spcAft>
                  <a:defRPr/>
                </a:pPr>
                <a:r>
                  <a:rPr lang="en-US" sz="2000" dirty="0"/>
                  <a:t>The recipe is valid only when an SRS is drawn and the sample size </a:t>
                </a:r>
                <a:r>
                  <a:rPr lang="en-US" sz="2000" i="1" dirty="0"/>
                  <a:t>n</a:t>
                </a:r>
                <a:r>
                  <a:rPr lang="en-US" sz="2000" dirty="0"/>
                  <a:t> is reasonably large. </a:t>
                </a:r>
              </a:p>
              <a:p>
                <a:pPr fontAlgn="auto">
                  <a:spcBef>
                    <a:spcPts val="0"/>
                  </a:spcBef>
                  <a:spcAft>
                    <a:spcPts val="0"/>
                  </a:spcAft>
                  <a:defRPr/>
                </a:pPr>
                <a:endParaRPr lang="en-US" sz="2000" dirty="0"/>
              </a:p>
              <a:p>
                <a:pPr marL="342900" indent="-342900" fontAlgn="auto">
                  <a:spcBef>
                    <a:spcPts val="0"/>
                  </a:spcBef>
                  <a:spcAft>
                    <a:spcPts val="0"/>
                  </a:spcAft>
                  <a:buFont typeface="Arial" panose="020B0604020202020204" pitchFamily="34" charset="0"/>
                  <a:buChar char="•"/>
                  <a:defRPr/>
                </a:pPr>
                <a:r>
                  <a:rPr lang="en-US" sz="2000" i="1" dirty="0"/>
                  <a:t>n</a:t>
                </a:r>
                <a:r>
                  <a:rPr lang="en-US" sz="2000" dirty="0"/>
                  <a:t> ≥ 15 is usually adequate unless there are extreme outliers or strong skewness. </a:t>
                </a:r>
              </a:p>
              <a:p>
                <a:pPr marL="342900" indent="-342900" fontAlgn="auto">
                  <a:spcBef>
                    <a:spcPts val="0"/>
                  </a:spcBef>
                  <a:spcAft>
                    <a:spcPts val="0"/>
                  </a:spcAft>
                  <a:buFont typeface="Arial" panose="020B0604020202020204" pitchFamily="34" charset="0"/>
                  <a:buChar char="•"/>
                  <a:defRPr/>
                </a:pPr>
                <a:r>
                  <a:rPr lang="en-US" sz="2000" dirty="0"/>
                  <a:t>For clearly skewed distributions, a sample size of </a:t>
                </a:r>
                <a:r>
                  <a:rPr lang="en-US" sz="2000" i="1" dirty="0"/>
                  <a:t>n</a:t>
                </a:r>
                <a:r>
                  <a:rPr lang="en-US" sz="2000" dirty="0"/>
                  <a:t> ≥ 40 often suffices if there are no outliers. </a:t>
                </a:r>
              </a:p>
              <a:p>
                <a:pPr fontAlgn="auto">
                  <a:spcBef>
                    <a:spcPts val="0"/>
                  </a:spcBef>
                  <a:spcAft>
                    <a:spcPts val="0"/>
                  </a:spcAft>
                  <a:defRPr/>
                </a:pPr>
                <a:endParaRPr lang="en-US" sz="2400" dirty="0"/>
              </a:p>
            </p:txBody>
          </p:sp>
        </mc:Choice>
        <mc:Fallback xmlns="">
          <p:sp>
            <p:nvSpPr>
              <p:cNvPr id="8" name="Rectangle 7"/>
              <p:cNvSpPr>
                <a:spLocks noRot="1" noChangeAspect="1" noMove="1" noResize="1" noEditPoints="1" noAdjustHandles="1" noChangeArrowheads="1" noChangeShapeType="1" noTextEdit="1"/>
              </p:cNvSpPr>
              <p:nvPr/>
            </p:nvSpPr>
            <p:spPr>
              <a:xfrm>
                <a:off x="304800" y="1330960"/>
                <a:ext cx="8674100" cy="4905061"/>
              </a:xfrm>
              <a:prstGeom prst="rect">
                <a:avLst/>
              </a:prstGeom>
              <a:blipFill>
                <a:blip r:embed="rId3"/>
                <a:stretch>
                  <a:fillRect l="-731" t="-515" r="-292"/>
                </a:stretch>
              </a:blipFill>
            </p:spPr>
            <p:txBody>
              <a:bodyPr/>
              <a:lstStyle/>
              <a:p>
                <a:r>
                  <a:rPr lang="en-US">
                    <a:noFill/>
                  </a:rPr>
                  <a:t> </a:t>
                </a:r>
              </a:p>
            </p:txBody>
          </p:sp>
        </mc:Fallback>
      </mc:AlternateContent>
    </p:spTree>
    <p:extLst>
      <p:ext uri="{BB962C8B-B14F-4D97-AF65-F5344CB8AC3E}">
        <p14:creationId xmlns:p14="http://schemas.microsoft.com/office/powerpoint/2010/main" val="211250467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a:bodyPr>
          <a:lstStyle/>
          <a:p>
            <a:r>
              <a:rPr lang="en-US" sz="3600" b="1" dirty="0">
                <a:solidFill>
                  <a:schemeClr val="accent1"/>
                </a:solidFill>
              </a:rPr>
              <a:t>Always check the distributions</a:t>
            </a:r>
            <a:endParaRPr lang="en-US" sz="3600" dirty="0"/>
          </a:p>
        </p:txBody>
      </p:sp>
      <mc:AlternateContent xmlns:mc="http://schemas.openxmlformats.org/markup-compatibility/2006" xmlns:a14="http://schemas.microsoft.com/office/drawing/2010/main">
        <mc:Choice Requires="a14">
          <p:sp>
            <p:nvSpPr>
              <p:cNvPr id="8" name="Rectangle 7"/>
              <p:cNvSpPr/>
              <p:nvPr/>
            </p:nvSpPr>
            <p:spPr>
              <a:xfrm>
                <a:off x="304800" y="1920240"/>
                <a:ext cx="8759952" cy="3544240"/>
              </a:xfrm>
              <a:prstGeom prst="rect">
                <a:avLst/>
              </a:prstGeom>
            </p:spPr>
            <p:txBody>
              <a:bodyPr wrap="square">
                <a:spAutoFit/>
              </a:bodyPr>
              <a:lstStyle/>
              <a:p>
                <a:pPr fontAlgn="auto">
                  <a:spcBef>
                    <a:spcPts val="0"/>
                  </a:spcBef>
                  <a:spcAft>
                    <a:spcPts val="0"/>
                  </a:spcAft>
                  <a:defRPr/>
                </a:pPr>
                <a:r>
                  <a:rPr lang="en-US" sz="2800" dirty="0"/>
                  <a:t>The margin of error again decreases only at a rate proportional to </a:t>
                </a:r>
                <a14:m>
                  <m:oMath xmlns:m="http://schemas.openxmlformats.org/officeDocument/2006/math">
                    <m:rad>
                      <m:radPr>
                        <m:degHide m:val="on"/>
                        <m:ctrlPr>
                          <a:rPr lang="en-US" sz="2800" i="1" smtClean="0">
                            <a:latin typeface="Cambria Math" panose="02040503050406030204" pitchFamily="18" charset="0"/>
                          </a:rPr>
                        </m:ctrlPr>
                      </m:radPr>
                      <m:deg/>
                      <m:e>
                        <m:r>
                          <a:rPr lang="en-US" sz="2800" b="0" i="1" smtClean="0">
                            <a:latin typeface="Cambria Math" panose="02040503050406030204" pitchFamily="18" charset="0"/>
                          </a:rPr>
                          <m:t>𝑛</m:t>
                        </m:r>
                      </m:e>
                    </m:rad>
                  </m:oMath>
                </a14:m>
                <a:r>
                  <a:rPr lang="en-US" sz="2800" dirty="0"/>
                  <a:t> as the sample size </a:t>
                </a:r>
                <a:r>
                  <a:rPr lang="en-US" sz="2800" i="1" dirty="0"/>
                  <a:t>n</a:t>
                </a:r>
                <a:r>
                  <a:rPr lang="en-US" sz="2800" dirty="0"/>
                  <a:t> increases.</a:t>
                </a:r>
              </a:p>
              <a:p>
                <a:pPr fontAlgn="auto">
                  <a:spcBef>
                    <a:spcPts val="0"/>
                  </a:spcBef>
                  <a:spcAft>
                    <a:spcPts val="0"/>
                  </a:spcAft>
                  <a:defRPr/>
                </a:pPr>
                <a:endParaRPr lang="en-US" sz="2800" dirty="0"/>
              </a:p>
              <a:p>
                <a:pPr fontAlgn="auto">
                  <a:spcBef>
                    <a:spcPts val="0"/>
                  </a:spcBef>
                  <a:spcAft>
                    <a:spcPts val="0"/>
                  </a:spcAft>
                  <a:defRPr/>
                </a:pPr>
                <a:r>
                  <a:rPr lang="en-US" sz="2800" dirty="0"/>
                  <a:t>And it bears repeating that </a:t>
                </a:r>
                <a14:m>
                  <m:oMath xmlns:m="http://schemas.openxmlformats.org/officeDocument/2006/math">
                    <m:acc>
                      <m:accPr>
                        <m:chr m:val="̅"/>
                        <m:ctrlPr>
                          <a:rPr lang="en-US" sz="2800" i="1" dirty="0" smtClean="0">
                            <a:latin typeface="Cambria Math" panose="02040503050406030204" pitchFamily="18" charset="0"/>
                          </a:rPr>
                        </m:ctrlPr>
                      </m:accPr>
                      <m:e>
                        <m:r>
                          <a:rPr lang="en-US" sz="2800" b="0" i="1" dirty="0" smtClean="0">
                            <a:latin typeface="Cambria Math" panose="02040503050406030204" pitchFamily="18" charset="0"/>
                          </a:rPr>
                          <m:t>𝑥</m:t>
                        </m:r>
                      </m:e>
                    </m:acc>
                  </m:oMath>
                </a14:m>
                <a:r>
                  <a:rPr lang="en-US" sz="2800" dirty="0"/>
                  <a:t> and </a:t>
                </a:r>
                <a:r>
                  <a:rPr lang="en-US" sz="2800" i="1" dirty="0"/>
                  <a:t>s</a:t>
                </a:r>
                <a:r>
                  <a:rPr lang="en-US" sz="2800" dirty="0"/>
                  <a:t> are strongly influenced by outliers. </a:t>
                </a:r>
              </a:p>
              <a:p>
                <a:pPr fontAlgn="auto">
                  <a:spcBef>
                    <a:spcPts val="0"/>
                  </a:spcBef>
                  <a:spcAft>
                    <a:spcPts val="0"/>
                  </a:spcAft>
                  <a:defRPr/>
                </a:pPr>
                <a:endParaRPr lang="en-US" sz="2800" dirty="0"/>
              </a:p>
              <a:p>
                <a:pPr fontAlgn="auto">
                  <a:spcBef>
                    <a:spcPts val="0"/>
                  </a:spcBef>
                  <a:spcAft>
                    <a:spcPts val="0"/>
                  </a:spcAft>
                  <a:defRPr/>
                </a:pPr>
                <a:r>
                  <a:rPr lang="en-US" sz="2800" dirty="0"/>
                  <a:t>Inference using </a:t>
                </a:r>
                <a14:m>
                  <m:oMath xmlns:m="http://schemas.openxmlformats.org/officeDocument/2006/math">
                    <m:acc>
                      <m:accPr>
                        <m:chr m:val="̅"/>
                        <m:ctrlPr>
                          <a:rPr lang="en-US" sz="2800" b="1" i="1" dirty="0" smtClean="0">
                            <a:solidFill>
                              <a:schemeClr val="accent6"/>
                            </a:solidFill>
                            <a:latin typeface="Cambria Math" panose="02040503050406030204" pitchFamily="18" charset="0"/>
                          </a:rPr>
                        </m:ctrlPr>
                      </m:accPr>
                      <m:e>
                        <m:r>
                          <a:rPr lang="en-US" sz="2800" b="1" i="1" dirty="0">
                            <a:solidFill>
                              <a:schemeClr val="accent6"/>
                            </a:solidFill>
                            <a:latin typeface="Cambria Math" panose="02040503050406030204" pitchFamily="18" charset="0"/>
                          </a:rPr>
                          <m:t>𝒙</m:t>
                        </m:r>
                      </m:e>
                    </m:acc>
                  </m:oMath>
                </a14:m>
                <a:r>
                  <a:rPr lang="en-US" sz="2800" b="1" dirty="0">
                    <a:solidFill>
                      <a:schemeClr val="accent6"/>
                    </a:solidFill>
                  </a:rPr>
                  <a:t> </a:t>
                </a:r>
                <a:r>
                  <a:rPr lang="en-US" sz="2800" dirty="0"/>
                  <a:t>and </a:t>
                </a:r>
                <a:r>
                  <a:rPr lang="en-US" sz="2800" b="1" i="1" dirty="0"/>
                  <a:t>s</a:t>
                </a:r>
                <a:r>
                  <a:rPr lang="en-US" sz="2800" dirty="0"/>
                  <a:t> is suspect when outliers are present. Always look at your data.</a:t>
                </a:r>
              </a:p>
            </p:txBody>
          </p:sp>
        </mc:Choice>
        <mc:Fallback xmlns="">
          <p:sp>
            <p:nvSpPr>
              <p:cNvPr id="8" name="Rectangle 7"/>
              <p:cNvSpPr>
                <a:spLocks noRot="1" noChangeAspect="1" noMove="1" noResize="1" noEditPoints="1" noAdjustHandles="1" noChangeArrowheads="1" noChangeShapeType="1" noTextEdit="1"/>
              </p:cNvSpPr>
              <p:nvPr/>
            </p:nvSpPr>
            <p:spPr>
              <a:xfrm>
                <a:off x="304800" y="1920240"/>
                <a:ext cx="8759952" cy="3544240"/>
              </a:xfrm>
              <a:prstGeom prst="rect">
                <a:avLst/>
              </a:prstGeom>
              <a:blipFill>
                <a:blip r:embed="rId3"/>
                <a:stretch>
                  <a:fillRect l="-1594" t="-2143" b="-3929"/>
                </a:stretch>
              </a:blipFill>
            </p:spPr>
            <p:txBody>
              <a:bodyPr/>
              <a:lstStyle/>
              <a:p>
                <a:r>
                  <a:rPr lang="en-US">
                    <a:noFill/>
                  </a:rPr>
                  <a:t> </a:t>
                </a:r>
              </a:p>
            </p:txBody>
          </p:sp>
        </mc:Fallback>
      </mc:AlternateContent>
    </p:spTree>
    <p:extLst>
      <p:ext uri="{BB962C8B-B14F-4D97-AF65-F5344CB8AC3E}">
        <p14:creationId xmlns:p14="http://schemas.microsoft.com/office/powerpoint/2010/main" val="321827800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6060"/>
            <a:ext cx="8229600" cy="1143000"/>
          </a:xfrm>
        </p:spPr>
        <p:txBody>
          <a:bodyPr>
            <a:normAutofit fontScale="90000"/>
          </a:bodyPr>
          <a:lstStyle/>
          <a:p>
            <a:r>
              <a:rPr lang="en-US" sz="3600" b="1" dirty="0">
                <a:solidFill>
                  <a:schemeClr val="accent1"/>
                </a:solidFill>
              </a:rPr>
              <a:t>Summary </a:t>
            </a:r>
            <a:br>
              <a:rPr lang="en-US" sz="3600" b="1" dirty="0">
                <a:solidFill>
                  <a:schemeClr val="accent1"/>
                </a:solidFill>
              </a:rPr>
            </a:br>
            <a:endParaRPr lang="en-US" sz="3600" dirty="0"/>
          </a:p>
        </p:txBody>
      </p:sp>
      <mc:AlternateContent xmlns:mc="http://schemas.openxmlformats.org/markup-compatibility/2006" xmlns:a14="http://schemas.microsoft.com/office/drawing/2010/main">
        <mc:Choice Requires="a14">
          <p:sp>
            <p:nvSpPr>
              <p:cNvPr id="8" name="Rectangle 7"/>
              <p:cNvSpPr/>
              <p:nvPr/>
            </p:nvSpPr>
            <p:spPr>
              <a:xfrm>
                <a:off x="190500" y="736600"/>
                <a:ext cx="8874252" cy="6986528"/>
              </a:xfrm>
              <a:prstGeom prst="rect">
                <a:avLst/>
              </a:prstGeom>
            </p:spPr>
            <p:txBody>
              <a:bodyPr wrap="square">
                <a:spAutoFit/>
              </a:bodyPr>
              <a:lstStyle/>
              <a:p>
                <a:pPr marL="457200" indent="-457200" fontAlgn="auto">
                  <a:spcBef>
                    <a:spcPts val="0"/>
                  </a:spcBef>
                  <a:spcAft>
                    <a:spcPts val="0"/>
                  </a:spcAft>
                  <a:buFont typeface="Arial" panose="020B0604020202020204" pitchFamily="34" charset="0"/>
                  <a:buChar char="•"/>
                  <a:defRPr/>
                </a:pPr>
                <a:r>
                  <a:rPr lang="en-US" sz="2000" dirty="0"/>
                  <a:t>A </a:t>
                </a:r>
                <a:r>
                  <a:rPr lang="en-US" sz="2000" b="1" dirty="0">
                    <a:solidFill>
                      <a:srgbClr val="8B0000"/>
                    </a:solidFill>
                  </a:rPr>
                  <a:t>confidence interval</a:t>
                </a:r>
                <a:r>
                  <a:rPr lang="en-US" sz="2000" dirty="0"/>
                  <a:t> estimates an unknown parameter in a way that tells us how uncertain the estimate is.</a:t>
                </a:r>
              </a:p>
              <a:p>
                <a:pPr marL="457200" indent="-457200" fontAlgn="auto">
                  <a:spcBef>
                    <a:spcPts val="0"/>
                  </a:spcBef>
                  <a:spcAft>
                    <a:spcPts val="0"/>
                  </a:spcAft>
                  <a:buFont typeface="Arial" panose="020B0604020202020204" pitchFamily="34" charset="0"/>
                  <a:buChar char="•"/>
                  <a:defRPr/>
                </a:pPr>
                <a:r>
                  <a:rPr lang="en-US" sz="2000" dirty="0"/>
                  <a:t>The </a:t>
                </a:r>
                <a:r>
                  <a:rPr lang="en-US" sz="2000" b="1" dirty="0">
                    <a:solidFill>
                      <a:srgbClr val="8B0000"/>
                    </a:solidFill>
                  </a:rPr>
                  <a:t>confidence level</a:t>
                </a:r>
                <a:r>
                  <a:rPr lang="en-US" sz="2000" dirty="0"/>
                  <a:t> is a probability that says how often in many samples the method would produce an interval that does catch the parameter. We find confidence intervals starting from the </a:t>
                </a:r>
                <a:r>
                  <a:rPr lang="en-US" sz="2000" b="1" dirty="0">
                    <a:solidFill>
                      <a:srgbClr val="8B0000"/>
                    </a:solidFill>
                  </a:rPr>
                  <a:t>sampling distribution</a:t>
                </a:r>
                <a:r>
                  <a:rPr lang="en-US" sz="2000" dirty="0"/>
                  <a:t> of a statistic, which shows how the statistic varies in repeated sampling. </a:t>
                </a:r>
              </a:p>
              <a:p>
                <a:pPr marL="457200" indent="-457200" fontAlgn="auto">
                  <a:spcBef>
                    <a:spcPts val="0"/>
                  </a:spcBef>
                  <a:spcAft>
                    <a:spcPts val="0"/>
                  </a:spcAft>
                  <a:buFont typeface="Arial" panose="020B0604020202020204" pitchFamily="34" charset="0"/>
                  <a:buChar char="•"/>
                  <a:defRPr/>
                </a:pPr>
                <a:r>
                  <a:rPr lang="en-US" sz="2000" dirty="0"/>
                  <a:t>The standard deviation of the sampling distribution of the sample statistic is commonly referred to as the </a:t>
                </a:r>
                <a:r>
                  <a:rPr lang="en-US" sz="2000" b="1" dirty="0">
                    <a:solidFill>
                      <a:schemeClr val="accent6"/>
                    </a:solidFill>
                  </a:rPr>
                  <a:t>standard error.</a:t>
                </a:r>
              </a:p>
              <a:p>
                <a:pPr marL="457200" indent="-457200" fontAlgn="auto">
                  <a:spcBef>
                    <a:spcPts val="0"/>
                  </a:spcBef>
                  <a:spcAft>
                    <a:spcPts val="0"/>
                  </a:spcAft>
                  <a:buFont typeface="Arial" panose="020B0604020202020204" pitchFamily="34" charset="0"/>
                  <a:buChar char="•"/>
                  <a:defRPr/>
                </a:pPr>
                <a:r>
                  <a:rPr lang="en-US" sz="2000" dirty="0"/>
                  <a:t>We estimate a population proportion </a:t>
                </a:r>
                <a:r>
                  <a:rPr lang="en-US" sz="2000" i="1" dirty="0"/>
                  <a:t>p</a:t>
                </a:r>
                <a:r>
                  <a:rPr lang="en-US" sz="2000" dirty="0"/>
                  <a:t> using the sample proportion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a:rPr>
                          <m:t>𝑝</m:t>
                        </m:r>
                      </m:e>
                    </m:acc>
                  </m:oMath>
                </a14:m>
                <a:r>
                  <a:rPr lang="en-US" sz="2000" dirty="0"/>
                  <a:t> of an SRS from the population. Confidence intervals for </a:t>
                </a:r>
                <a:r>
                  <a:rPr lang="en-US" sz="2000" i="1" dirty="0"/>
                  <a:t>p</a:t>
                </a:r>
                <a:r>
                  <a:rPr lang="en-US" sz="2000" dirty="0"/>
                  <a:t> are based on the </a:t>
                </a:r>
                <a:r>
                  <a:rPr lang="en-US" sz="2000" b="1" dirty="0">
                    <a:solidFill>
                      <a:schemeClr val="accent6"/>
                    </a:solidFill>
                  </a:rPr>
                  <a:t>sampling distribution </a:t>
                </a:r>
                <a:r>
                  <a:rPr lang="en-US" sz="2000" dirty="0"/>
                  <a:t>of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a:rPr>
                          <m:t>𝑝</m:t>
                        </m:r>
                      </m:e>
                    </m:acc>
                    <m:r>
                      <a:rPr lang="en-US" sz="2000">
                        <a:latin typeface="Cambria Math"/>
                      </a:rPr>
                      <m:t>.</m:t>
                    </m:r>
                  </m:oMath>
                </a14:m>
                <a:r>
                  <a:rPr lang="en-US" sz="2000" dirty="0"/>
                  <a:t> When the sample size </a:t>
                </a:r>
                <a:r>
                  <a:rPr lang="en-US" sz="2000" i="1" dirty="0"/>
                  <a:t>n</a:t>
                </a:r>
                <a:r>
                  <a:rPr lang="en-US" sz="2000" dirty="0"/>
                  <a:t> is large, this distribution is approximately Normal.</a:t>
                </a:r>
              </a:p>
              <a:p>
                <a:pPr marL="457200" indent="-457200">
                  <a:buFont typeface="Arial" panose="020B0604020202020204" pitchFamily="34" charset="0"/>
                  <a:buChar char="•"/>
                  <a:defRPr/>
                </a:pPr>
                <a:r>
                  <a:rPr lang="en-US" sz="2000" dirty="0"/>
                  <a:t>We estimate a population mean µ using the sample mean </a:t>
                </a:r>
                <a14:m>
                  <m:oMath xmlns:m="http://schemas.openxmlformats.org/officeDocument/2006/math">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𝑥</m:t>
                        </m:r>
                      </m:e>
                    </m:acc>
                  </m:oMath>
                </a14:m>
                <a:r>
                  <a:rPr lang="en-US" sz="2000" dirty="0"/>
                  <a:t> of an SRS from the population. Confidence intervals for µ are based on the </a:t>
                </a:r>
                <a:r>
                  <a:rPr lang="en-US" sz="2000" b="1" dirty="0">
                    <a:solidFill>
                      <a:srgbClr val="8B0000"/>
                    </a:solidFill>
                  </a:rPr>
                  <a:t>sampling distribution</a:t>
                </a:r>
                <a:r>
                  <a:rPr lang="en-US" sz="2000" dirty="0"/>
                  <a:t> of </a:t>
                </a:r>
                <a14:m>
                  <m:oMath xmlns:m="http://schemas.openxmlformats.org/officeDocument/2006/math">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𝑥</m:t>
                        </m:r>
                      </m:e>
                    </m:acc>
                  </m:oMath>
                </a14:m>
                <a:r>
                  <a:rPr lang="en-US" sz="2000" dirty="0"/>
                  <a:t>. When the sample size </a:t>
                </a:r>
                <a:r>
                  <a:rPr lang="en-US" sz="2000" i="1" dirty="0"/>
                  <a:t>n</a:t>
                </a:r>
                <a:r>
                  <a:rPr lang="en-US" sz="2000" dirty="0"/>
                  <a:t> is large, the </a:t>
                </a:r>
                <a:r>
                  <a:rPr lang="en-US" sz="2000" b="1" dirty="0">
                    <a:solidFill>
                      <a:srgbClr val="8B0000"/>
                    </a:solidFill>
                  </a:rPr>
                  <a:t>central limit theorem</a:t>
                </a:r>
                <a:r>
                  <a:rPr lang="en-US" sz="2000" dirty="0"/>
                  <a:t> says that this distribution is approximately Normal. Although the details of the methods differ, inference about µ is quite similar to inference about a population proportion </a:t>
                </a:r>
                <a:r>
                  <a:rPr lang="en-US" sz="2000" i="1" dirty="0"/>
                  <a:t>p</a:t>
                </a:r>
                <a:r>
                  <a:rPr lang="en-US" sz="2000" dirty="0"/>
                  <a:t> because both are based on Normal sampling distributions.</a:t>
                </a:r>
              </a:p>
              <a:p>
                <a:pPr marL="457200" indent="-457200" fontAlgn="auto">
                  <a:spcBef>
                    <a:spcPts val="0"/>
                  </a:spcBef>
                  <a:spcAft>
                    <a:spcPts val="0"/>
                  </a:spcAft>
                  <a:buFont typeface="Arial" panose="020B0604020202020204" pitchFamily="34" charset="0"/>
                  <a:buChar char="•"/>
                  <a:defRPr/>
                </a:pPr>
                <a:endParaRPr lang="en-US" sz="2000" dirty="0"/>
              </a:p>
              <a:p>
                <a:pPr fontAlgn="auto">
                  <a:spcBef>
                    <a:spcPts val="0"/>
                  </a:spcBef>
                  <a:spcAft>
                    <a:spcPts val="0"/>
                  </a:spcAft>
                  <a:defRPr/>
                </a:pPr>
                <a:endParaRPr lang="en-US" sz="2800" dirty="0"/>
              </a:p>
            </p:txBody>
          </p:sp>
        </mc:Choice>
        <mc:Fallback xmlns="">
          <p:sp>
            <p:nvSpPr>
              <p:cNvPr id="8" name="Rectangle 7"/>
              <p:cNvSpPr>
                <a:spLocks noRot="1" noChangeAspect="1" noMove="1" noResize="1" noEditPoints="1" noAdjustHandles="1" noChangeArrowheads="1" noChangeShapeType="1" noTextEdit="1"/>
              </p:cNvSpPr>
              <p:nvPr/>
            </p:nvSpPr>
            <p:spPr>
              <a:xfrm>
                <a:off x="190500" y="736600"/>
                <a:ext cx="8874252" cy="6986528"/>
              </a:xfrm>
              <a:prstGeom prst="rect">
                <a:avLst/>
              </a:prstGeom>
              <a:blipFill>
                <a:blip r:embed="rId3"/>
                <a:stretch>
                  <a:fillRect l="-429" t="-544" r="-1143"/>
                </a:stretch>
              </a:blipFill>
            </p:spPr>
            <p:txBody>
              <a:bodyPr/>
              <a:lstStyle/>
              <a:p>
                <a:r>
                  <a:rPr lang="en-US">
                    <a:noFill/>
                  </a:rPr>
                  <a:t> </a:t>
                </a:r>
              </a:p>
            </p:txBody>
          </p:sp>
        </mc:Fallback>
      </mc:AlternateContent>
    </p:spTree>
    <p:extLst>
      <p:ext uri="{BB962C8B-B14F-4D97-AF65-F5344CB8AC3E}">
        <p14:creationId xmlns:p14="http://schemas.microsoft.com/office/powerpoint/2010/main" val="209163658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986E-2C2C-4AE4-B6B7-BEC7D5C543E5}"/>
              </a:ext>
            </a:extLst>
          </p:cNvPr>
          <p:cNvSpPr>
            <a:spLocks noGrp="1"/>
          </p:cNvSpPr>
          <p:nvPr>
            <p:ph type="title"/>
          </p:nvPr>
        </p:nvSpPr>
        <p:spPr>
          <a:xfrm>
            <a:off x="647701" y="381330"/>
            <a:ext cx="8223249" cy="1371600"/>
          </a:xfrm>
        </p:spPr>
        <p:txBody>
          <a:bodyPr>
            <a:normAutofit/>
          </a:bodyPr>
          <a:lstStyle/>
          <a:p>
            <a:r>
              <a:rPr lang="en-US" dirty="0">
                <a:latin typeface="Calibri" panose="020F0502020204030204" pitchFamily="34" charset="0"/>
                <a:cs typeface="Calibri" panose="020F0502020204030204" pitchFamily="34" charset="0"/>
              </a:rPr>
              <a:t>To Review:</a:t>
            </a:r>
          </a:p>
        </p:txBody>
      </p:sp>
      <p:sp>
        <p:nvSpPr>
          <p:cNvPr id="3" name="Content Placeholder 2">
            <a:extLst>
              <a:ext uri="{FF2B5EF4-FFF2-40B4-BE49-F238E27FC236}">
                <a16:creationId xmlns:a16="http://schemas.microsoft.com/office/drawing/2014/main" id="{35A08F58-AC2F-4524-A6EF-2C93D17F9F5A}"/>
              </a:ext>
            </a:extLst>
          </p:cNvPr>
          <p:cNvSpPr>
            <a:spLocks noGrp="1"/>
          </p:cNvSpPr>
          <p:nvPr>
            <p:ph idx="1"/>
          </p:nvPr>
        </p:nvSpPr>
        <p:spPr>
          <a:xfrm>
            <a:off x="647701" y="1300570"/>
            <a:ext cx="7543800" cy="5176100"/>
          </a:xfrm>
        </p:spPr>
        <p:txBody>
          <a:bodyPr>
            <a:normAutofit/>
          </a:bodyPr>
          <a:lstStyle/>
          <a:p>
            <a:pPr lvl="1">
              <a:buFont typeface="Wingdings" panose="05000000000000000000" pitchFamily="2" charset="2"/>
              <a:buChar char="Ø"/>
            </a:pPr>
            <a:endParaRPr lang="en-US" sz="1800" dirty="0">
              <a:latin typeface="Calibri" panose="020F0502020204030204" pitchFamily="34" charset="0"/>
              <a:cs typeface="Calibri" panose="020F0502020204030204" pitchFamily="34" charset="0"/>
            </a:endParaRPr>
          </a:p>
          <a:p>
            <a:pPr marL="342900" indent="-342900">
              <a:buAutoNum type="arabicPeriod"/>
            </a:pPr>
            <a:r>
              <a:rPr lang="en-US" sz="2000" b="1" dirty="0">
                <a:latin typeface="Calibri" panose="020F0502020204030204" pitchFamily="34" charset="0"/>
                <a:cs typeface="Calibri" panose="020F0502020204030204" pitchFamily="34" charset="0"/>
              </a:rPr>
              <a:t>Inference</a:t>
            </a:r>
          </a:p>
          <a:p>
            <a:pPr marL="617220" lvl="1" indent="-342900">
              <a:buAutoNum type="arabicPeriod"/>
            </a:pPr>
            <a:r>
              <a:rPr lang="en-US" sz="1600" b="1" dirty="0">
                <a:solidFill>
                  <a:schemeClr val="accent6"/>
                </a:solidFill>
                <a:latin typeface="Calibri" panose="020F0502020204030204" pitchFamily="34" charset="0"/>
                <a:cs typeface="Calibri" panose="020F0502020204030204" pitchFamily="34" charset="0"/>
              </a:rPr>
              <a:t>What is a confidence interval? </a:t>
            </a:r>
          </a:p>
          <a:p>
            <a:pPr marL="617220" lvl="1" indent="-342900">
              <a:buAutoNum type="arabicPeriod"/>
            </a:pPr>
            <a:r>
              <a:rPr lang="en-US" sz="1600" b="1" dirty="0">
                <a:latin typeface="Calibri" panose="020F0502020204030204" pitchFamily="34" charset="0"/>
                <a:cs typeface="Calibri" panose="020F0502020204030204" pitchFamily="34" charset="0"/>
              </a:rPr>
              <a:t>What is a test of significance?</a:t>
            </a:r>
          </a:p>
          <a:p>
            <a:pPr marL="617220" lvl="1" indent="-342900">
              <a:buAutoNum type="arabicPeriod"/>
            </a:pPr>
            <a:r>
              <a:rPr lang="en-US" sz="1600" b="1" dirty="0">
                <a:latin typeface="Calibri" panose="020F0502020204030204" pitchFamily="34" charset="0"/>
                <a:cs typeface="Calibri" panose="020F0502020204030204" pitchFamily="34" charset="0"/>
              </a:rPr>
              <a:t>Use and Abuse of Statistical Inference</a:t>
            </a:r>
          </a:p>
          <a:p>
            <a:pPr marL="617220" lvl="1" indent="-342900">
              <a:buAutoNum type="arabicPeriod"/>
            </a:pPr>
            <a:r>
              <a:rPr lang="en-US" sz="1600" b="1" dirty="0">
                <a:latin typeface="Calibri" panose="020F0502020204030204" pitchFamily="34" charset="0"/>
                <a:cs typeface="Calibri" panose="020F0502020204030204" pitchFamily="34" charset="0"/>
              </a:rPr>
              <a:t>Two-Way Tables and the Chi-Square test</a:t>
            </a:r>
          </a:p>
          <a:p>
            <a:pPr marL="342900" indent="-342900">
              <a:buAutoNum type="arabicPeriod"/>
            </a:pPr>
            <a:r>
              <a:rPr lang="en-US" sz="2000" b="1" dirty="0">
                <a:latin typeface="Calibri" panose="020F0502020204030204" pitchFamily="34" charset="0"/>
                <a:cs typeface="Calibri" panose="020F0502020204030204" pitchFamily="34" charset="0"/>
              </a:rPr>
              <a:t>Homework # 2 Review</a:t>
            </a:r>
          </a:p>
          <a:p>
            <a:pPr marL="617220" lvl="1" indent="-342900">
              <a:buAutoNum type="arabicPeriod"/>
            </a:pPr>
            <a:r>
              <a:rPr lang="en-US" sz="1600" b="1" dirty="0">
                <a:latin typeface="Calibri" panose="020F0502020204030204" pitchFamily="34" charset="0"/>
                <a:cs typeface="Calibri" panose="020F0502020204030204" pitchFamily="34" charset="0"/>
              </a:rPr>
              <a:t>Rachel Chen</a:t>
            </a:r>
          </a:p>
          <a:p>
            <a:pPr marL="617220" lvl="1" indent="-342900">
              <a:buAutoNum type="arabicPeriod"/>
            </a:pPr>
            <a:r>
              <a:rPr lang="en-US" sz="1600" b="1" dirty="0" err="1">
                <a:latin typeface="Calibri" panose="020F0502020204030204" pitchFamily="34" charset="0"/>
                <a:cs typeface="Calibri" panose="020F0502020204030204" pitchFamily="34" charset="0"/>
              </a:rPr>
              <a:t>Gauravkumar</a:t>
            </a:r>
            <a:r>
              <a:rPr lang="en-US" sz="1600" b="1" dirty="0">
                <a:latin typeface="Calibri" panose="020F0502020204030204" pitchFamily="34" charset="0"/>
                <a:cs typeface="Calibri" panose="020F0502020204030204" pitchFamily="34" charset="0"/>
              </a:rPr>
              <a:t> Vishwakarma</a:t>
            </a:r>
          </a:p>
          <a:p>
            <a:pPr marL="617220" lvl="1" indent="-342900">
              <a:buAutoNum type="arabicPeriod"/>
            </a:pPr>
            <a:r>
              <a:rPr lang="en-US" sz="1600" b="1" dirty="0" err="1">
                <a:latin typeface="Calibri" panose="020F0502020204030204" pitchFamily="34" charset="0"/>
                <a:cs typeface="Calibri" panose="020F0502020204030204" pitchFamily="34" charset="0"/>
              </a:rPr>
              <a:t>Niyati</a:t>
            </a:r>
            <a:r>
              <a:rPr lang="en-US" sz="1600" b="1" dirty="0">
                <a:latin typeface="Calibri" panose="020F0502020204030204" pitchFamily="34" charset="0"/>
                <a:cs typeface="Calibri" panose="020F0502020204030204" pitchFamily="34" charset="0"/>
              </a:rPr>
              <a:t> Aggarwal </a:t>
            </a:r>
          </a:p>
          <a:p>
            <a:pPr marL="617220" lvl="1" indent="-342900">
              <a:buAutoNum type="arabicPeriod"/>
            </a:pPr>
            <a:r>
              <a:rPr lang="en-US" sz="1600" b="1" dirty="0" err="1">
                <a:latin typeface="Calibri" panose="020F0502020204030204" pitchFamily="34" charset="0"/>
                <a:cs typeface="Calibri" panose="020F0502020204030204" pitchFamily="34" charset="0"/>
              </a:rPr>
              <a:t>Zida</a:t>
            </a:r>
            <a:r>
              <a:rPr lang="en-US" sz="1600" b="1" dirty="0">
                <a:latin typeface="Calibri" panose="020F0502020204030204" pitchFamily="34" charset="0"/>
                <a:cs typeface="Calibri" panose="020F0502020204030204" pitchFamily="34" charset="0"/>
              </a:rPr>
              <a:t> Wang</a:t>
            </a:r>
          </a:p>
          <a:p>
            <a:pPr marL="342900" indent="-342900">
              <a:buAutoNum type="arabicPeriod"/>
            </a:pPr>
            <a:r>
              <a:rPr lang="en-US" b="1" dirty="0">
                <a:latin typeface="Calibri" panose="020F0502020204030204" pitchFamily="34" charset="0"/>
                <a:cs typeface="Calibri" panose="020F0502020204030204" pitchFamily="34" charset="0"/>
              </a:rPr>
              <a:t>Linear Regression Summary</a:t>
            </a:r>
          </a:p>
          <a:p>
            <a:pPr marL="617220" lvl="1" indent="-342900">
              <a:buAutoNum type="arabicPeriod"/>
            </a:pPr>
            <a:r>
              <a:rPr lang="en-US" sz="1600" b="1" dirty="0" err="1">
                <a:latin typeface="Calibri" panose="020F0502020204030204" pitchFamily="34" charset="0"/>
                <a:cs typeface="Calibri" panose="020F0502020204030204" pitchFamily="34" charset="0"/>
              </a:rPr>
              <a:t>Haoyu</a:t>
            </a:r>
            <a:r>
              <a:rPr lang="en-US" sz="1600" b="1" dirty="0">
                <a:latin typeface="Calibri" panose="020F0502020204030204" pitchFamily="34" charset="0"/>
                <a:cs typeface="Calibri" panose="020F0502020204030204" pitchFamily="34" charset="0"/>
              </a:rPr>
              <a:t> Wang</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136787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986E-2C2C-4AE4-B6B7-BEC7D5C543E5}"/>
              </a:ext>
            </a:extLst>
          </p:cNvPr>
          <p:cNvSpPr>
            <a:spLocks noGrp="1"/>
          </p:cNvSpPr>
          <p:nvPr>
            <p:ph type="title"/>
          </p:nvPr>
        </p:nvSpPr>
        <p:spPr>
          <a:xfrm>
            <a:off x="647701" y="381330"/>
            <a:ext cx="8223249" cy="1371600"/>
          </a:xfrm>
        </p:spPr>
        <p:txBody>
          <a:bodyPr>
            <a:normAutofit/>
          </a:bodyPr>
          <a:lstStyle/>
          <a:p>
            <a:r>
              <a:rPr lang="en-US" dirty="0">
                <a:latin typeface="Calibri" panose="020F0502020204030204" pitchFamily="34" charset="0"/>
                <a:cs typeface="Calibri" panose="020F0502020204030204" pitchFamily="34" charset="0"/>
              </a:rPr>
              <a:t>To Review:</a:t>
            </a:r>
          </a:p>
        </p:txBody>
      </p:sp>
      <p:sp>
        <p:nvSpPr>
          <p:cNvPr id="3" name="Content Placeholder 2">
            <a:extLst>
              <a:ext uri="{FF2B5EF4-FFF2-40B4-BE49-F238E27FC236}">
                <a16:creationId xmlns:a16="http://schemas.microsoft.com/office/drawing/2014/main" id="{35A08F58-AC2F-4524-A6EF-2C93D17F9F5A}"/>
              </a:ext>
            </a:extLst>
          </p:cNvPr>
          <p:cNvSpPr>
            <a:spLocks noGrp="1"/>
          </p:cNvSpPr>
          <p:nvPr>
            <p:ph idx="1"/>
          </p:nvPr>
        </p:nvSpPr>
        <p:spPr>
          <a:xfrm>
            <a:off x="647701" y="1300570"/>
            <a:ext cx="7543800" cy="5176100"/>
          </a:xfrm>
        </p:spPr>
        <p:txBody>
          <a:bodyPr>
            <a:normAutofit/>
          </a:bodyPr>
          <a:lstStyle/>
          <a:p>
            <a:pPr lvl="1">
              <a:buFont typeface="Wingdings" panose="05000000000000000000" pitchFamily="2" charset="2"/>
              <a:buChar char="Ø"/>
            </a:pPr>
            <a:endParaRPr lang="en-US" sz="1800" dirty="0">
              <a:latin typeface="Calibri" panose="020F0502020204030204" pitchFamily="34" charset="0"/>
              <a:cs typeface="Calibri" panose="020F0502020204030204" pitchFamily="34" charset="0"/>
            </a:endParaRPr>
          </a:p>
          <a:p>
            <a:pPr marL="342900" indent="-342900">
              <a:buAutoNum type="arabicPeriod"/>
            </a:pPr>
            <a:r>
              <a:rPr lang="en-US" sz="2000" b="1" dirty="0">
                <a:latin typeface="Calibri" panose="020F0502020204030204" pitchFamily="34" charset="0"/>
                <a:cs typeface="Calibri" panose="020F0502020204030204" pitchFamily="34" charset="0"/>
              </a:rPr>
              <a:t>Inference</a:t>
            </a:r>
          </a:p>
          <a:p>
            <a:pPr marL="617220" lvl="1" indent="-342900">
              <a:buAutoNum type="arabicPeriod"/>
            </a:pPr>
            <a:r>
              <a:rPr lang="en-US" sz="1600" b="1" dirty="0">
                <a:latin typeface="Calibri" panose="020F0502020204030204" pitchFamily="34" charset="0"/>
                <a:cs typeface="Calibri" panose="020F0502020204030204" pitchFamily="34" charset="0"/>
              </a:rPr>
              <a:t>What is a confidence interval? </a:t>
            </a:r>
          </a:p>
          <a:p>
            <a:pPr marL="617220" lvl="1" indent="-342900">
              <a:buAutoNum type="arabicPeriod"/>
            </a:pPr>
            <a:r>
              <a:rPr lang="en-US" sz="1600" b="1" dirty="0">
                <a:solidFill>
                  <a:schemeClr val="accent6"/>
                </a:solidFill>
                <a:latin typeface="Calibri" panose="020F0502020204030204" pitchFamily="34" charset="0"/>
                <a:cs typeface="Calibri" panose="020F0502020204030204" pitchFamily="34" charset="0"/>
              </a:rPr>
              <a:t>What is a test of significance?</a:t>
            </a:r>
          </a:p>
          <a:p>
            <a:pPr marL="617220" lvl="1" indent="-342900">
              <a:buAutoNum type="arabicPeriod"/>
            </a:pPr>
            <a:r>
              <a:rPr lang="en-US" sz="1600" b="1" dirty="0">
                <a:latin typeface="Calibri" panose="020F0502020204030204" pitchFamily="34" charset="0"/>
                <a:cs typeface="Calibri" panose="020F0502020204030204" pitchFamily="34" charset="0"/>
              </a:rPr>
              <a:t>Use and Abuse of Statistical Inference</a:t>
            </a:r>
          </a:p>
          <a:p>
            <a:pPr marL="617220" lvl="1" indent="-342900">
              <a:buAutoNum type="arabicPeriod"/>
            </a:pPr>
            <a:r>
              <a:rPr lang="en-US" sz="1600" b="1" dirty="0">
                <a:latin typeface="Calibri" panose="020F0502020204030204" pitchFamily="34" charset="0"/>
                <a:cs typeface="Calibri" panose="020F0502020204030204" pitchFamily="34" charset="0"/>
              </a:rPr>
              <a:t>Two-Way Tables and the Chi-Square test</a:t>
            </a:r>
          </a:p>
          <a:p>
            <a:pPr marL="342900" indent="-342900">
              <a:buAutoNum type="arabicPeriod"/>
            </a:pPr>
            <a:r>
              <a:rPr lang="en-US" sz="2000" b="1" dirty="0">
                <a:latin typeface="Calibri" panose="020F0502020204030204" pitchFamily="34" charset="0"/>
                <a:cs typeface="Calibri" panose="020F0502020204030204" pitchFamily="34" charset="0"/>
              </a:rPr>
              <a:t>Homework # 2 Review</a:t>
            </a:r>
          </a:p>
          <a:p>
            <a:pPr marL="617220" lvl="1" indent="-342900">
              <a:buAutoNum type="arabicPeriod"/>
            </a:pPr>
            <a:r>
              <a:rPr lang="en-US" sz="1600" b="1" dirty="0">
                <a:latin typeface="Calibri" panose="020F0502020204030204" pitchFamily="34" charset="0"/>
                <a:cs typeface="Calibri" panose="020F0502020204030204" pitchFamily="34" charset="0"/>
              </a:rPr>
              <a:t>Rachel Chen</a:t>
            </a:r>
          </a:p>
          <a:p>
            <a:pPr marL="617220" lvl="1" indent="-342900">
              <a:buAutoNum type="arabicPeriod"/>
            </a:pPr>
            <a:r>
              <a:rPr lang="en-US" sz="1600" b="1" dirty="0" err="1">
                <a:latin typeface="Calibri" panose="020F0502020204030204" pitchFamily="34" charset="0"/>
                <a:cs typeface="Calibri" panose="020F0502020204030204" pitchFamily="34" charset="0"/>
              </a:rPr>
              <a:t>Gauravkumar</a:t>
            </a:r>
            <a:r>
              <a:rPr lang="en-US" sz="1600" b="1" dirty="0">
                <a:latin typeface="Calibri" panose="020F0502020204030204" pitchFamily="34" charset="0"/>
                <a:cs typeface="Calibri" panose="020F0502020204030204" pitchFamily="34" charset="0"/>
              </a:rPr>
              <a:t> Vishwakarma</a:t>
            </a:r>
          </a:p>
          <a:p>
            <a:pPr marL="617220" lvl="1" indent="-342900">
              <a:buAutoNum type="arabicPeriod"/>
            </a:pPr>
            <a:r>
              <a:rPr lang="en-US" sz="1600" b="1" dirty="0" err="1">
                <a:latin typeface="Calibri" panose="020F0502020204030204" pitchFamily="34" charset="0"/>
                <a:cs typeface="Calibri" panose="020F0502020204030204" pitchFamily="34" charset="0"/>
              </a:rPr>
              <a:t>Niyati</a:t>
            </a:r>
            <a:r>
              <a:rPr lang="en-US" sz="1600" b="1" dirty="0">
                <a:latin typeface="Calibri" panose="020F0502020204030204" pitchFamily="34" charset="0"/>
                <a:cs typeface="Calibri" panose="020F0502020204030204" pitchFamily="34" charset="0"/>
              </a:rPr>
              <a:t> Aggarwal </a:t>
            </a:r>
          </a:p>
          <a:p>
            <a:pPr marL="617220" lvl="1" indent="-342900">
              <a:buAutoNum type="arabicPeriod"/>
            </a:pPr>
            <a:r>
              <a:rPr lang="en-US" sz="1600" b="1" dirty="0" err="1">
                <a:latin typeface="Calibri" panose="020F0502020204030204" pitchFamily="34" charset="0"/>
                <a:cs typeface="Calibri" panose="020F0502020204030204" pitchFamily="34" charset="0"/>
              </a:rPr>
              <a:t>Zida</a:t>
            </a:r>
            <a:r>
              <a:rPr lang="en-US" sz="1600" b="1" dirty="0">
                <a:latin typeface="Calibri" panose="020F0502020204030204" pitchFamily="34" charset="0"/>
                <a:cs typeface="Calibri" panose="020F0502020204030204" pitchFamily="34" charset="0"/>
              </a:rPr>
              <a:t> Wang</a:t>
            </a:r>
          </a:p>
          <a:p>
            <a:pPr marL="342900" indent="-342900">
              <a:buAutoNum type="arabicPeriod"/>
            </a:pPr>
            <a:r>
              <a:rPr lang="en-US" b="1" dirty="0">
                <a:latin typeface="Calibri" panose="020F0502020204030204" pitchFamily="34" charset="0"/>
                <a:cs typeface="Calibri" panose="020F0502020204030204" pitchFamily="34" charset="0"/>
              </a:rPr>
              <a:t>Linear Regression Summary</a:t>
            </a:r>
          </a:p>
          <a:p>
            <a:pPr marL="617220" lvl="1" indent="-342900">
              <a:buAutoNum type="arabicPeriod"/>
            </a:pPr>
            <a:r>
              <a:rPr lang="en-US" sz="1600" b="1" dirty="0" err="1">
                <a:latin typeface="Calibri" panose="020F0502020204030204" pitchFamily="34" charset="0"/>
                <a:cs typeface="Calibri" panose="020F0502020204030204" pitchFamily="34" charset="0"/>
              </a:rPr>
              <a:t>Haoyu</a:t>
            </a:r>
            <a:r>
              <a:rPr lang="en-US" sz="1600" b="1" dirty="0">
                <a:latin typeface="Calibri" panose="020F0502020204030204" pitchFamily="34" charset="0"/>
                <a:cs typeface="Calibri" panose="020F0502020204030204" pitchFamily="34" charset="0"/>
              </a:rPr>
              <a:t> Wang</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455277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7960"/>
            <a:ext cx="8229600" cy="1143000"/>
          </a:xfrm>
        </p:spPr>
        <p:txBody>
          <a:bodyPr>
            <a:normAutofit/>
          </a:bodyPr>
          <a:lstStyle/>
          <a:p>
            <a:r>
              <a:rPr lang="en-US" sz="3600" b="1" dirty="0">
                <a:solidFill>
                  <a:schemeClr val="accent1"/>
                </a:solidFill>
              </a:rPr>
              <a:t>Is what you are not claiming TRUE?</a:t>
            </a:r>
            <a:endParaRPr lang="en-US" sz="3600" dirty="0"/>
          </a:p>
        </p:txBody>
      </p:sp>
      <p:sp>
        <p:nvSpPr>
          <p:cNvPr id="8" name="Rectangle 7"/>
          <p:cNvSpPr>
            <a:spLocks noChangeArrowheads="1"/>
          </p:cNvSpPr>
          <p:nvPr/>
        </p:nvSpPr>
        <p:spPr bwMode="auto">
          <a:xfrm>
            <a:off x="457200" y="1851660"/>
            <a:ext cx="4092448" cy="2246769"/>
          </a:xfrm>
          <a:prstGeom prst="rect">
            <a:avLst/>
          </a:prstGeom>
          <a:noFill/>
          <a:ln w="9525">
            <a:noFill/>
            <a:miter lim="800000"/>
            <a:headEnd/>
            <a:tailEnd/>
          </a:ln>
        </p:spPr>
        <p:txBody>
          <a:bodyPr wrap="square">
            <a:spAutoFit/>
          </a:bodyPr>
          <a:lstStyle/>
          <a:p>
            <a:r>
              <a:rPr lang="en-US" sz="2000" dirty="0"/>
              <a:t>The local hot-shot playground basketball player claims to make 80% of his free throws. </a:t>
            </a:r>
          </a:p>
          <a:p>
            <a:endParaRPr lang="en-US" sz="2000" dirty="0"/>
          </a:p>
          <a:p>
            <a:r>
              <a:rPr lang="en-US" sz="2000" dirty="0"/>
              <a:t>He shoots 20 free throws and makes 8 of them. </a:t>
            </a:r>
          </a:p>
          <a:p>
            <a:endParaRPr lang="en-US" sz="2000" dirty="0"/>
          </a:p>
        </p:txBody>
      </p:sp>
      <p:sp>
        <p:nvSpPr>
          <p:cNvPr id="4" name="Rectangle 3">
            <a:extLst>
              <a:ext uri="{FF2B5EF4-FFF2-40B4-BE49-F238E27FC236}">
                <a16:creationId xmlns:a16="http://schemas.microsoft.com/office/drawing/2014/main" id="{BC3E05E3-DBCB-6149-B86B-16924B460665}"/>
              </a:ext>
            </a:extLst>
          </p:cNvPr>
          <p:cNvSpPr>
            <a:spLocks noChangeArrowheads="1"/>
          </p:cNvSpPr>
          <p:nvPr/>
        </p:nvSpPr>
        <p:spPr bwMode="auto">
          <a:xfrm>
            <a:off x="4594352" y="1661159"/>
            <a:ext cx="4092448" cy="2246769"/>
          </a:xfrm>
          <a:prstGeom prst="rect">
            <a:avLst/>
          </a:prstGeom>
          <a:noFill/>
          <a:ln w="9525">
            <a:noFill/>
            <a:miter lim="800000"/>
            <a:headEnd/>
            <a:tailEnd/>
          </a:ln>
        </p:spPr>
        <p:txBody>
          <a:bodyPr wrap="square">
            <a:spAutoFit/>
          </a:bodyPr>
          <a:lstStyle/>
          <a:p>
            <a:endParaRPr lang="en-US" sz="2000" dirty="0"/>
          </a:p>
          <a:p>
            <a:r>
              <a:rPr lang="en-US" sz="2000" dirty="0"/>
              <a:t>“Show me,’’ you say. </a:t>
            </a:r>
          </a:p>
          <a:p>
            <a:endParaRPr lang="en-US" sz="2000" dirty="0"/>
          </a:p>
          <a:p>
            <a:r>
              <a:rPr lang="en-US" sz="2000" dirty="0"/>
              <a:t>“Aha,’’ you conclude, “if he makes 80%, he would almost never make as few as 8 of 20 (40%). So I don’t believe his claim.’’ </a:t>
            </a:r>
          </a:p>
        </p:txBody>
      </p:sp>
      <p:pic>
        <p:nvPicPr>
          <p:cNvPr id="5" name="Graphic 4" descr="Basketball Hoop with solid fill">
            <a:extLst>
              <a:ext uri="{FF2B5EF4-FFF2-40B4-BE49-F238E27FC236}">
                <a16:creationId xmlns:a16="http://schemas.microsoft.com/office/drawing/2014/main" id="{E2D86548-A4A8-3C41-BF91-C87F6EB15F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27200" y="1038860"/>
            <a:ext cx="914400" cy="914400"/>
          </a:xfrm>
          <a:prstGeom prst="rect">
            <a:avLst/>
          </a:prstGeom>
        </p:spPr>
      </p:pic>
      <p:pic>
        <p:nvPicPr>
          <p:cNvPr id="7" name="Graphic 6" descr="Thought with solid fill">
            <a:extLst>
              <a:ext uri="{FF2B5EF4-FFF2-40B4-BE49-F238E27FC236}">
                <a16:creationId xmlns:a16="http://schemas.microsoft.com/office/drawing/2014/main" id="{51F7AC02-9CC2-2345-A0A0-359674307B5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59600" y="1150054"/>
            <a:ext cx="914400" cy="914400"/>
          </a:xfrm>
          <a:prstGeom prst="rect">
            <a:avLst/>
          </a:prstGeom>
        </p:spPr>
      </p:pic>
      <p:sp>
        <p:nvSpPr>
          <p:cNvPr id="9" name="Rectangle 8">
            <a:extLst>
              <a:ext uri="{FF2B5EF4-FFF2-40B4-BE49-F238E27FC236}">
                <a16:creationId xmlns:a16="http://schemas.microsoft.com/office/drawing/2014/main" id="{BFB4F3FA-D809-B248-BA47-385D48CF2521}"/>
              </a:ext>
            </a:extLst>
          </p:cNvPr>
          <p:cNvSpPr>
            <a:spLocks noChangeArrowheads="1"/>
          </p:cNvSpPr>
          <p:nvPr/>
        </p:nvSpPr>
        <p:spPr bwMode="auto">
          <a:xfrm>
            <a:off x="384048" y="4428628"/>
            <a:ext cx="8759952" cy="1938992"/>
          </a:xfrm>
          <a:prstGeom prst="rect">
            <a:avLst/>
          </a:prstGeom>
          <a:noFill/>
          <a:ln w="9525">
            <a:noFill/>
            <a:miter lim="800000"/>
            <a:headEnd/>
            <a:tailEnd/>
          </a:ln>
        </p:spPr>
        <p:txBody>
          <a:bodyPr wrap="square">
            <a:spAutoFit/>
          </a:bodyPr>
          <a:lstStyle/>
          <a:p>
            <a:r>
              <a:rPr lang="en-US" sz="2000" dirty="0"/>
              <a:t>That’s the reasoning of statistical tests of significance at the playground level: an outcome that is very unlikely if a claim is true is good evidence that the claim is not true. </a:t>
            </a:r>
          </a:p>
          <a:p>
            <a:endParaRPr lang="en-US" sz="2000" dirty="0"/>
          </a:p>
          <a:p>
            <a:r>
              <a:rPr lang="en-US" sz="2000" dirty="0"/>
              <a:t>Statistical inference uses data from a sample to draw conclusions about a population.</a:t>
            </a:r>
          </a:p>
        </p:txBody>
      </p:sp>
    </p:spTree>
    <p:extLst>
      <p:ext uri="{BB962C8B-B14F-4D97-AF65-F5344CB8AC3E}">
        <p14:creationId xmlns:p14="http://schemas.microsoft.com/office/powerpoint/2010/main" val="7751838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ox(in)">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box(in)">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box(in)">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box(in)">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box(in)">
                                      <p:cBhvr>
                                        <p:cTn id="27" dur="500"/>
                                        <p:tgtEl>
                                          <p:spTgt spid="9">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9">
                                            <p:txEl>
                                              <p:pRg st="2" end="2"/>
                                            </p:txEl>
                                          </p:spTgt>
                                        </p:tgtEl>
                                        <p:attrNameLst>
                                          <p:attrName>style.visibility</p:attrName>
                                        </p:attrNameLst>
                                      </p:cBhvr>
                                      <p:to>
                                        <p:strVal val="visible"/>
                                      </p:to>
                                    </p:set>
                                    <p:animEffect transition="in" filter="box(in)">
                                      <p:cBhvr>
                                        <p:cTn id="32"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48360"/>
            <a:ext cx="8229600" cy="1143000"/>
          </a:xfrm>
        </p:spPr>
        <p:txBody>
          <a:bodyPr>
            <a:normAutofit fontScale="90000"/>
          </a:bodyPr>
          <a:lstStyle/>
          <a:p>
            <a:r>
              <a:rPr lang="en-US" sz="3600" dirty="0"/>
              <a:t>A statistical test says, </a:t>
            </a:r>
            <a:r>
              <a:rPr lang="en-US" sz="3600" b="1" dirty="0"/>
              <a:t>“If we took many samples and the claim were true, we would rarely get a result like this.’’ </a:t>
            </a:r>
            <a:br>
              <a:rPr lang="en-US" sz="3600" b="1" dirty="0"/>
            </a:br>
            <a:endParaRPr lang="en-US" sz="3600" b="1" dirty="0"/>
          </a:p>
        </p:txBody>
      </p:sp>
      <p:sp>
        <p:nvSpPr>
          <p:cNvPr id="8" name="Rectangle 7"/>
          <p:cNvSpPr>
            <a:spLocks noChangeArrowheads="1"/>
          </p:cNvSpPr>
          <p:nvPr/>
        </p:nvSpPr>
        <p:spPr bwMode="auto">
          <a:xfrm>
            <a:off x="192024" y="2397760"/>
            <a:ext cx="8759952" cy="2677656"/>
          </a:xfrm>
          <a:prstGeom prst="rect">
            <a:avLst/>
          </a:prstGeom>
          <a:noFill/>
          <a:ln w="9525">
            <a:noFill/>
            <a:miter lim="800000"/>
            <a:headEnd/>
            <a:tailEnd/>
          </a:ln>
        </p:spPr>
        <p:txBody>
          <a:bodyPr wrap="square">
            <a:spAutoFit/>
          </a:bodyPr>
          <a:lstStyle/>
          <a:p>
            <a:r>
              <a:rPr lang="en-US" sz="2800" dirty="0"/>
              <a:t>Statistical tests ask if sample data give good evidence against a claim. </a:t>
            </a:r>
          </a:p>
          <a:p>
            <a:endParaRPr lang="en-US" sz="2800" dirty="0"/>
          </a:p>
          <a:p>
            <a:r>
              <a:rPr lang="en-US" sz="2800" dirty="0"/>
              <a:t>To get a numerical measure of how strong the sample evidence is, replace the vague term </a:t>
            </a:r>
            <a:r>
              <a:rPr lang="en-US" sz="2800" i="1" dirty="0"/>
              <a:t>rarely</a:t>
            </a:r>
            <a:r>
              <a:rPr lang="en-US" sz="2800" dirty="0"/>
              <a:t> with a probability. </a:t>
            </a:r>
          </a:p>
        </p:txBody>
      </p:sp>
    </p:spTree>
    <p:extLst>
      <p:ext uri="{BB962C8B-B14F-4D97-AF65-F5344CB8AC3E}">
        <p14:creationId xmlns:p14="http://schemas.microsoft.com/office/powerpoint/2010/main" val="28824021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ox(in)">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box(in)">
                                      <p:cBhvr>
                                        <p:cTn id="12"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Example Coffee: Coffee drinkers prefer fresh-brewed coffee to instant coffee </a:t>
            </a:r>
            <a:endParaRPr lang="en-US" sz="3600" dirty="0"/>
          </a:p>
        </p:txBody>
      </p:sp>
      <mc:AlternateContent xmlns:mc="http://schemas.openxmlformats.org/markup-compatibility/2006" xmlns:a14="http://schemas.microsoft.com/office/drawing/2010/main">
        <mc:Choice Requires="a14">
          <p:sp>
            <p:nvSpPr>
              <p:cNvPr id="8" name="Rectangle 7"/>
              <p:cNvSpPr>
                <a:spLocks noChangeArrowheads="1"/>
              </p:cNvSpPr>
              <p:nvPr/>
            </p:nvSpPr>
            <p:spPr bwMode="auto">
              <a:xfrm>
                <a:off x="192024" y="1694180"/>
                <a:ext cx="8759952" cy="5287217"/>
              </a:xfrm>
              <a:prstGeom prst="rect">
                <a:avLst/>
              </a:prstGeom>
              <a:noFill/>
              <a:ln w="9525">
                <a:noFill/>
                <a:miter lim="800000"/>
                <a:headEnd/>
                <a:tailEnd/>
              </a:ln>
            </p:spPr>
            <p:txBody>
              <a:bodyPr wrap="square">
                <a:spAutoFit/>
              </a:bodyPr>
              <a:lstStyle/>
              <a:p>
                <a:r>
                  <a:rPr lang="en-US" sz="2000" dirty="0"/>
                  <a:t>The opposite: A skeptic claims that </a:t>
                </a:r>
                <a:r>
                  <a:rPr lang="en-US" sz="2000" b="1" dirty="0"/>
                  <a:t>coffee drinkers can’t tell the difference. </a:t>
                </a:r>
              </a:p>
              <a:p>
                <a:endParaRPr lang="en-US" sz="2000" dirty="0"/>
              </a:p>
              <a:p>
                <a:r>
                  <a:rPr lang="en-US" sz="2000" dirty="0"/>
                  <a:t>Let’s do an experiment to test this claim. </a:t>
                </a:r>
              </a:p>
              <a:p>
                <a:endParaRPr lang="en-US" sz="2000" dirty="0"/>
              </a:p>
              <a:p>
                <a:r>
                  <a:rPr lang="en-US" sz="2000" dirty="0"/>
                  <a:t>Each of 50 subjects tastes two unmarked cups of coffee and says which he or she prefers. One cup in each pair contains instant coffee; the other, fresh-brewed coffee. </a:t>
                </a:r>
              </a:p>
              <a:p>
                <a:endParaRPr lang="en-US" sz="2000" dirty="0"/>
              </a:p>
              <a:p>
                <a:r>
                  <a:rPr lang="en-US" sz="2000" dirty="0"/>
                  <a:t>The statistic that records the result of our experiment is the proportion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𝑝</m:t>
                        </m:r>
                      </m:e>
                    </m:acc>
                  </m:oMath>
                </a14:m>
                <a:r>
                  <a:rPr lang="en-US" sz="2000" dirty="0"/>
                  <a:t> of the sample who say they like the fresh-brewed coffee better. </a:t>
                </a:r>
              </a:p>
              <a:p>
                <a:endParaRPr lang="en-US" sz="2000" dirty="0"/>
              </a:p>
              <a:p>
                <a:r>
                  <a:rPr lang="en-US" sz="2000" dirty="0"/>
                  <a:t>We find that </a:t>
                </a:r>
                <a:r>
                  <a:rPr lang="en-US" sz="2000" b="1" dirty="0"/>
                  <a:t>36</a:t>
                </a:r>
                <a:r>
                  <a:rPr lang="en-US" sz="2000" dirty="0"/>
                  <a:t> of our 50 subjects choose the fresh coffee. That is,</a:t>
                </a:r>
              </a:p>
              <a:p>
                <a:endParaRPr lang="en-US" sz="2000" dirty="0"/>
              </a:p>
              <a:p>
                <a:pPr/>
                <a14:m>
                  <m:oMathPara xmlns:m="http://schemas.openxmlformats.org/officeDocument/2006/math">
                    <m:oMathParaPr>
                      <m:jc m:val="centerGroup"/>
                    </m:oMathParaPr>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𝑝</m:t>
                          </m:r>
                        </m:e>
                      </m:acc>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36</m:t>
                          </m:r>
                        </m:num>
                        <m:den>
                          <m:r>
                            <a:rPr lang="en-US" sz="2000" i="1">
                              <a:latin typeface="Cambria Math" panose="02040503050406030204" pitchFamily="18" charset="0"/>
                            </a:rPr>
                            <m:t>50</m:t>
                          </m:r>
                        </m:den>
                      </m:f>
                      <m:r>
                        <a:rPr lang="en-US" sz="2000" i="1">
                          <a:latin typeface="Cambria Math" panose="02040503050406030204" pitchFamily="18" charset="0"/>
                        </a:rPr>
                        <m:t>=0.72 </m:t>
                      </m:r>
                      <m:r>
                        <a:rPr lang="en-US" sz="2000" i="1">
                          <a:latin typeface="Cambria Math" panose="02040503050406030204" pitchFamily="18" charset="0"/>
                        </a:rPr>
                        <m:t>𝑜𝑟</m:t>
                      </m:r>
                      <m:r>
                        <a:rPr lang="en-US" sz="2000" i="1">
                          <a:latin typeface="Cambria Math" panose="02040503050406030204" pitchFamily="18" charset="0"/>
                        </a:rPr>
                        <m:t> 72%</m:t>
                      </m:r>
                    </m:oMath>
                  </m:oMathPara>
                </a14:m>
                <a:endParaRPr lang="en-US" sz="2000" dirty="0"/>
              </a:p>
              <a:p>
                <a:endParaRPr lang="en-US" sz="2000" dirty="0"/>
              </a:p>
            </p:txBody>
          </p:sp>
        </mc:Choice>
        <mc:Fallback xmlns="">
          <p:sp>
            <p:nvSpPr>
              <p:cNvPr id="8" name="Rectangle 7"/>
              <p:cNvSpPr>
                <a:spLocks noRot="1" noChangeAspect="1" noMove="1" noResize="1" noEditPoints="1" noAdjustHandles="1" noChangeArrowheads="1" noChangeShapeType="1" noTextEdit="1"/>
              </p:cNvSpPr>
              <p:nvPr/>
            </p:nvSpPr>
            <p:spPr bwMode="auto">
              <a:xfrm>
                <a:off x="192024" y="1694180"/>
                <a:ext cx="8759952" cy="5287217"/>
              </a:xfrm>
              <a:prstGeom prst="rect">
                <a:avLst/>
              </a:prstGeom>
              <a:blipFill>
                <a:blip r:embed="rId3"/>
                <a:stretch>
                  <a:fillRect l="-724" t="-719" r="-289"/>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2607820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ox(in)">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box(in)">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box(in)">
                                      <p:cBhvr>
                                        <p:cTn id="17" dur="500"/>
                                        <p:tgtEl>
                                          <p:spTgt spid="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8">
                                            <p:txEl>
                                              <p:pRg st="6" end="6"/>
                                            </p:txEl>
                                          </p:spTgt>
                                        </p:tgtEl>
                                        <p:attrNameLst>
                                          <p:attrName>style.visibility</p:attrName>
                                        </p:attrNameLst>
                                      </p:cBhvr>
                                      <p:to>
                                        <p:strVal val="visible"/>
                                      </p:to>
                                    </p:set>
                                    <p:animEffect transition="in" filter="box(in)">
                                      <p:cBhvr>
                                        <p:cTn id="22" dur="500"/>
                                        <p:tgtEl>
                                          <p:spTgt spid="8">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animEffect transition="in" filter="box(in)">
                                      <p:cBhvr>
                                        <p:cTn id="27" dur="500"/>
                                        <p:tgtEl>
                                          <p:spTgt spid="8">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8">
                                            <p:txEl>
                                              <p:pRg st="10" end="10"/>
                                            </p:txEl>
                                          </p:spTgt>
                                        </p:tgtEl>
                                        <p:attrNameLst>
                                          <p:attrName>style.visibility</p:attrName>
                                        </p:attrNameLst>
                                      </p:cBhvr>
                                      <p:to>
                                        <p:strVal val="visible"/>
                                      </p:to>
                                    </p:set>
                                    <p:animEffect transition="in" filter="box(in)">
                                      <p:cBhvr>
                                        <p:cTn id="32"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2517"/>
            <a:ext cx="8229600" cy="1143000"/>
          </a:xfrm>
        </p:spPr>
        <p:txBody>
          <a:bodyPr>
            <a:normAutofit fontScale="90000"/>
          </a:bodyPr>
          <a:lstStyle/>
          <a:p>
            <a:r>
              <a:rPr lang="en-US" sz="3600" b="1" dirty="0">
                <a:solidFill>
                  <a:schemeClr val="accent1"/>
                </a:solidFill>
              </a:rPr>
              <a:t>Example Coffee: Is 72% large enough to disprove the skeptic claim?</a:t>
            </a:r>
            <a:br>
              <a:rPr lang="en-US" sz="3600" b="1" dirty="0">
                <a:solidFill>
                  <a:schemeClr val="accent1"/>
                </a:solidFill>
              </a:rPr>
            </a:br>
            <a:endParaRPr lang="en-US" sz="3600" dirty="0"/>
          </a:p>
        </p:txBody>
      </p:sp>
      <mc:AlternateContent xmlns:mc="http://schemas.openxmlformats.org/markup-compatibility/2006" xmlns:a14="http://schemas.microsoft.com/office/drawing/2010/main">
        <mc:Choice Requires="a14">
          <p:sp>
            <p:nvSpPr>
              <p:cNvPr id="8" name="Rectangle 7"/>
              <p:cNvSpPr>
                <a:spLocks noChangeArrowheads="1"/>
              </p:cNvSpPr>
              <p:nvPr/>
            </p:nvSpPr>
            <p:spPr bwMode="auto">
              <a:xfrm>
                <a:off x="301752" y="1346200"/>
                <a:ext cx="4229100" cy="1631216"/>
              </a:xfrm>
              <a:prstGeom prst="rect">
                <a:avLst/>
              </a:prstGeom>
              <a:noFill/>
              <a:ln w="9525">
                <a:noFill/>
                <a:miter lim="800000"/>
                <a:headEnd/>
                <a:tailEnd/>
              </a:ln>
            </p:spPr>
            <p:txBody>
              <a:bodyPr wrap="square">
                <a:spAutoFit/>
              </a:bodyPr>
              <a:lstStyle/>
              <a:p>
                <a:r>
                  <a:rPr lang="en-US" sz="2000" dirty="0"/>
                  <a:t>O</a:t>
                </a:r>
                <a14:m>
                  <m:oMath xmlns:m="http://schemas.openxmlformats.org/officeDocument/2006/math">
                    <m:r>
                      <m:rPr>
                        <m:sty m:val="p"/>
                      </m:rPr>
                      <a:rPr lang="en-US" sz="2000" b="0" i="0" smtClean="0">
                        <a:latin typeface="Cambria Math" panose="02040503050406030204" pitchFamily="18" charset="0"/>
                      </a:rPr>
                      <m:t>ur</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sample</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ha</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a</m:t>
                    </m:r>
                    <m:r>
                      <a:rPr lang="en-US" sz="2000" b="0" i="0" smtClean="0">
                        <a:latin typeface="Cambria Math" panose="02040503050406030204" pitchFamily="18" charset="0"/>
                      </a:rPr>
                      <m:t> </m:t>
                    </m:r>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𝑝</m:t>
                        </m:r>
                      </m:e>
                    </m:acc>
                  </m:oMath>
                </a14:m>
                <a:r>
                  <a:rPr lang="en-US" sz="2000" dirty="0"/>
                  <a:t> = 0.72 </a:t>
                </a:r>
              </a:p>
              <a:p>
                <a:endParaRPr lang="en-US" sz="2000" dirty="0"/>
              </a:p>
              <a:p>
                <a:r>
                  <a:rPr lang="en-US" sz="2000" dirty="0"/>
                  <a:t>Surely 72% is stronger evidence against the skeptic’s claim than 56%. But how much stronger? </a:t>
                </a:r>
              </a:p>
            </p:txBody>
          </p:sp>
        </mc:Choice>
        <mc:Fallback xmlns="">
          <p:sp>
            <p:nvSpPr>
              <p:cNvPr id="8" name="Rectangle 7"/>
              <p:cNvSpPr>
                <a:spLocks noRot="1" noChangeAspect="1" noMove="1" noResize="1" noEditPoints="1" noAdjustHandles="1" noChangeArrowheads="1" noChangeShapeType="1" noTextEdit="1"/>
              </p:cNvSpPr>
              <p:nvPr/>
            </p:nvSpPr>
            <p:spPr bwMode="auto">
              <a:xfrm>
                <a:off x="301752" y="1346200"/>
                <a:ext cx="4229100" cy="1631216"/>
              </a:xfrm>
              <a:prstGeom prst="rect">
                <a:avLst/>
              </a:prstGeom>
              <a:blipFill>
                <a:blip r:embed="rId3"/>
                <a:stretch>
                  <a:fillRect l="-1802" t="-2326" b="-5426"/>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016DBBF-CD5B-4B44-89AA-94132C39934C}"/>
                  </a:ext>
                </a:extLst>
              </p:cNvPr>
              <p:cNvSpPr>
                <a:spLocks noChangeArrowheads="1"/>
              </p:cNvSpPr>
              <p:nvPr/>
            </p:nvSpPr>
            <p:spPr bwMode="auto">
              <a:xfrm>
                <a:off x="4613150" y="1346200"/>
                <a:ext cx="4229100" cy="2068387"/>
              </a:xfrm>
              <a:prstGeom prst="rect">
                <a:avLst/>
              </a:prstGeom>
              <a:noFill/>
              <a:ln w="9525">
                <a:noFill/>
                <a:miter lim="800000"/>
                <a:headEnd/>
                <a:tailEnd/>
              </a:ln>
            </p:spPr>
            <p:txBody>
              <a:bodyPr wrap="square">
                <a:spAutoFit/>
              </a:bodyPr>
              <a:lstStyle/>
              <a:p>
                <a:r>
                  <a:rPr lang="en-US" sz="2000" dirty="0"/>
                  <a:t>Let’s suppose that only 28 of the 50 subjects like the fresh coffee better than instant coffee, the sample proportion is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𝑝</m:t>
                        </m:r>
                      </m:e>
                    </m:acc>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28</m:t>
                        </m:r>
                      </m:num>
                      <m:den>
                        <m:r>
                          <a:rPr lang="en-US" sz="2000" b="0" i="1" smtClean="0">
                            <a:latin typeface="Cambria Math" panose="02040503050406030204" pitchFamily="18" charset="0"/>
                          </a:rPr>
                          <m:t>50</m:t>
                        </m:r>
                      </m:den>
                    </m:f>
                    <m:r>
                      <a:rPr lang="en-US" sz="2000" b="0" i="1" smtClean="0">
                        <a:latin typeface="Cambria Math" panose="02040503050406030204" pitchFamily="18" charset="0"/>
                      </a:rPr>
                      <m:t>=0.56 </m:t>
                    </m:r>
                    <m:r>
                      <a:rPr lang="en-US" sz="2000" b="0" i="1" smtClean="0">
                        <a:latin typeface="Cambria Math" panose="02040503050406030204" pitchFamily="18" charset="0"/>
                      </a:rPr>
                      <m:t>𝑜𝑟</m:t>
                    </m:r>
                    <m:r>
                      <a:rPr lang="en-US" sz="2000" b="0" i="1" smtClean="0">
                        <a:latin typeface="Cambria Math" panose="02040503050406030204" pitchFamily="18" charset="0"/>
                      </a:rPr>
                      <m:t> 56%</m:t>
                    </m:r>
                  </m:oMath>
                </a14:m>
                <a:endParaRPr lang="en-US" sz="2000" dirty="0"/>
              </a:p>
              <a:p>
                <a:endParaRPr lang="en-US" sz="2000" dirty="0"/>
              </a:p>
              <a:p>
                <a:endParaRPr lang="en-US" sz="2000" dirty="0"/>
              </a:p>
            </p:txBody>
          </p:sp>
        </mc:Choice>
        <mc:Fallback xmlns="">
          <p:sp>
            <p:nvSpPr>
              <p:cNvPr id="4" name="Rectangle 3">
                <a:extLst>
                  <a:ext uri="{FF2B5EF4-FFF2-40B4-BE49-F238E27FC236}">
                    <a16:creationId xmlns:a16="http://schemas.microsoft.com/office/drawing/2014/main" id="{5016DBBF-CD5B-4B44-89AA-94132C39934C}"/>
                  </a:ext>
                </a:extLst>
              </p:cNvPr>
              <p:cNvSpPr>
                <a:spLocks noRot="1" noChangeAspect="1" noMove="1" noResize="1" noEditPoints="1" noAdjustHandles="1" noChangeArrowheads="1" noChangeShapeType="1" noTextEdit="1"/>
              </p:cNvSpPr>
              <p:nvPr/>
            </p:nvSpPr>
            <p:spPr bwMode="auto">
              <a:xfrm>
                <a:off x="4613150" y="1346200"/>
                <a:ext cx="4229100" cy="2068387"/>
              </a:xfrm>
              <a:prstGeom prst="rect">
                <a:avLst/>
              </a:prstGeom>
              <a:blipFill>
                <a:blip r:embed="rId4"/>
                <a:stretch>
                  <a:fillRect l="-1497" t="-1840" r="-2096"/>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DB6187B-76D5-534C-A9BF-32B1B540754D}"/>
                  </a:ext>
                </a:extLst>
              </p:cNvPr>
              <p:cNvSpPr>
                <a:spLocks noChangeArrowheads="1"/>
              </p:cNvSpPr>
              <p:nvPr/>
            </p:nvSpPr>
            <p:spPr bwMode="auto">
              <a:xfrm>
                <a:off x="152400" y="2939316"/>
                <a:ext cx="8991600" cy="3796552"/>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pPr>
                <a:r>
                  <a:rPr lang="en-US" sz="2000" b="1" dirty="0"/>
                  <a:t>The claim</a:t>
                </a:r>
                <a:r>
                  <a:rPr lang="en-US" sz="2000" dirty="0"/>
                  <a:t>. The skeptic claims that coffee drinkers can’t tell fresh from instant, so that only half will choose fresh-brewed coffee. That is, he claims that the population proportion </a:t>
                </a:r>
                <a:r>
                  <a:rPr lang="en-US" sz="2000" i="1" dirty="0"/>
                  <a:t>p</a:t>
                </a:r>
                <a:r>
                  <a:rPr lang="en-US" sz="2000" dirty="0"/>
                  <a:t> is only 0.5. Suppose for the sake of argument that this claim is true. </a:t>
                </a:r>
              </a:p>
              <a:p>
                <a:pPr marL="342900" indent="-342900">
                  <a:buFont typeface="Arial" panose="020B0604020202020204" pitchFamily="34" charset="0"/>
                  <a:buChar char="•"/>
                </a:pPr>
                <a:r>
                  <a:rPr lang="en-US" sz="2000" b="1" dirty="0"/>
                  <a:t>The sampling distribution</a:t>
                </a:r>
                <a:r>
                  <a:rPr lang="en-US" sz="2000" dirty="0"/>
                  <a:t>. If the claim </a:t>
                </a:r>
                <a:r>
                  <a:rPr lang="en-US" sz="2000" i="1" dirty="0"/>
                  <a:t>p</a:t>
                </a:r>
                <a:r>
                  <a:rPr lang="en-US" sz="2000" dirty="0"/>
                  <a:t> = 0.5 were true and we tested many random samples of 50 coffee drinkers, the sample proportion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𝑝</m:t>
                        </m:r>
                      </m:e>
                    </m:acc>
                  </m:oMath>
                </a14:m>
                <a:r>
                  <a:rPr lang="en-US" sz="2000" dirty="0"/>
                  <a:t> would vary from sample to sample according to (approximately) the Normal distribution with </a:t>
                </a:r>
              </a:p>
              <a:p>
                <a:pPr marL="800100" lvl="1" indent="-342900">
                  <a:buFont typeface="Arial" panose="020B0604020202020204" pitchFamily="34" charset="0"/>
                  <a:buChar char="•"/>
                </a:pPr>
                <a:r>
                  <a:rPr lang="en-US" sz="2000" dirty="0"/>
                  <a:t>mean </a:t>
                </a:r>
                <a:r>
                  <a:rPr lang="en-US" sz="2000" b="1" i="1" dirty="0"/>
                  <a:t>p</a:t>
                </a:r>
                <a:r>
                  <a:rPr lang="en-US" sz="2000" b="1" dirty="0"/>
                  <a:t> = 0.5 </a:t>
                </a:r>
                <a:endParaRPr lang="en-US" sz="2000" dirty="0"/>
              </a:p>
              <a:p>
                <a:pPr marL="800100" lvl="1" indent="-342900">
                  <a:buFont typeface="Arial" panose="020B0604020202020204" pitchFamily="34" charset="0"/>
                  <a:buChar char="•"/>
                </a:pPr>
                <a:r>
                  <a:rPr lang="en-US" sz="2000" dirty="0"/>
                  <a:t>standard deviation = </a:t>
                </a:r>
                <a14:m>
                  <m:oMath xmlns:m="http://schemas.openxmlformats.org/officeDocument/2006/math">
                    <m:rad>
                      <m:radPr>
                        <m:degHide m:val="on"/>
                        <m:ctrlPr>
                          <a:rPr lang="en-US" sz="2000" i="1" smtClean="0">
                            <a:latin typeface="Cambria Math" panose="02040503050406030204" pitchFamily="18" charset="0"/>
                          </a:rPr>
                        </m:ctrlPr>
                      </m:radPr>
                      <m:deg/>
                      <m:e>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𝑝</m:t>
                            </m:r>
                            <m:r>
                              <a:rPr lang="en-US" sz="2000" b="0" i="1" smtClean="0">
                                <a:latin typeface="Cambria Math" panose="02040503050406030204" pitchFamily="18" charset="0"/>
                              </a:rPr>
                              <m:t>(1−</m:t>
                            </m:r>
                            <m:r>
                              <a:rPr lang="en-US" sz="2000" b="0" i="1" smtClean="0">
                                <a:latin typeface="Cambria Math" panose="02040503050406030204" pitchFamily="18" charset="0"/>
                              </a:rPr>
                              <m:t>𝑝</m:t>
                            </m:r>
                            <m:r>
                              <a:rPr lang="en-US" sz="2000" b="0" i="1" smtClean="0">
                                <a:latin typeface="Cambria Math" panose="02040503050406030204" pitchFamily="18" charset="0"/>
                              </a:rPr>
                              <m:t>)</m:t>
                            </m:r>
                          </m:num>
                          <m:den>
                            <m:r>
                              <a:rPr lang="en-US" sz="2000" b="0" i="1" smtClean="0">
                                <a:latin typeface="Cambria Math" panose="02040503050406030204" pitchFamily="18" charset="0"/>
                              </a:rPr>
                              <m:t>𝑛</m:t>
                            </m:r>
                          </m:den>
                        </m:f>
                      </m:e>
                    </m:rad>
                    <m:r>
                      <a:rPr lang="en-US" sz="2000" b="0" i="1" smtClean="0">
                        <a:latin typeface="Cambria Math" panose="02040503050406030204" pitchFamily="18" charset="0"/>
                      </a:rPr>
                      <m:t>=</m:t>
                    </m:r>
                    <m:rad>
                      <m:radPr>
                        <m:degHide m:val="on"/>
                        <m:ctrlPr>
                          <a:rPr lang="en-US" sz="2000" i="1">
                            <a:latin typeface="Cambria Math" panose="02040503050406030204" pitchFamily="18" charset="0"/>
                          </a:rPr>
                        </m:ctrlPr>
                      </m:radPr>
                      <m:deg/>
                      <m:e>
                        <m:f>
                          <m:fPr>
                            <m:ctrlPr>
                              <a:rPr lang="en-US" sz="2000" i="1">
                                <a:latin typeface="Cambria Math" panose="02040503050406030204" pitchFamily="18" charset="0"/>
                              </a:rPr>
                            </m:ctrlPr>
                          </m:fPr>
                          <m:num>
                            <m:r>
                              <a:rPr lang="en-US" sz="2000" b="0" i="1" smtClean="0">
                                <a:latin typeface="Cambria Math" panose="02040503050406030204" pitchFamily="18" charset="0"/>
                              </a:rPr>
                              <m:t>0.5</m:t>
                            </m:r>
                            <m:r>
                              <a:rPr lang="en-US" sz="2000" i="1">
                                <a:latin typeface="Cambria Math" panose="02040503050406030204" pitchFamily="18" charset="0"/>
                              </a:rPr>
                              <m:t>(1−</m:t>
                            </m:r>
                            <m:r>
                              <a:rPr lang="en-US" sz="2000" b="0" i="1" smtClean="0">
                                <a:latin typeface="Cambria Math" panose="02040503050406030204" pitchFamily="18" charset="0"/>
                              </a:rPr>
                              <m:t>0.5</m:t>
                            </m:r>
                            <m:r>
                              <a:rPr lang="en-US" sz="2000" i="1">
                                <a:latin typeface="Cambria Math" panose="02040503050406030204" pitchFamily="18" charset="0"/>
                              </a:rPr>
                              <m:t>)</m:t>
                            </m:r>
                          </m:num>
                          <m:den>
                            <m:r>
                              <a:rPr lang="en-US" sz="2000" b="0" i="1" smtClean="0">
                                <a:latin typeface="Cambria Math" panose="02040503050406030204" pitchFamily="18" charset="0"/>
                              </a:rPr>
                              <m:t>50</m:t>
                            </m:r>
                          </m:den>
                        </m:f>
                      </m:e>
                    </m:rad>
                    <m:r>
                      <a:rPr lang="en-US" sz="2000" b="0" i="1" smtClean="0">
                        <a:latin typeface="Cambria Math" panose="02040503050406030204" pitchFamily="18" charset="0"/>
                      </a:rPr>
                      <m:t>=0.0707</m:t>
                    </m:r>
                  </m:oMath>
                </a14:m>
                <a:endParaRPr lang="en-US" sz="2000" dirty="0"/>
              </a:p>
              <a:p>
                <a:pPr marL="800100" lvl="1" indent="-342900">
                  <a:buFont typeface="Arial" panose="020B0604020202020204" pitchFamily="34" charset="0"/>
                  <a:buChar char="•"/>
                </a:pPr>
                <a:r>
                  <a:rPr lang="en-US" sz="2000" dirty="0"/>
                  <a:t>95% CI (36% - 64%)</a:t>
                </a:r>
              </a:p>
            </p:txBody>
          </p:sp>
        </mc:Choice>
        <mc:Fallback xmlns="">
          <p:sp>
            <p:nvSpPr>
              <p:cNvPr id="5" name="Rectangle 4">
                <a:extLst>
                  <a:ext uri="{FF2B5EF4-FFF2-40B4-BE49-F238E27FC236}">
                    <a16:creationId xmlns:a16="http://schemas.microsoft.com/office/drawing/2014/main" id="{EDB6187B-76D5-534C-A9BF-32B1B540754D}"/>
                  </a:ext>
                </a:extLst>
              </p:cNvPr>
              <p:cNvSpPr>
                <a:spLocks noRot="1" noChangeAspect="1" noMove="1" noResize="1" noEditPoints="1" noAdjustHandles="1" noChangeArrowheads="1" noChangeShapeType="1" noTextEdit="1"/>
              </p:cNvSpPr>
              <p:nvPr/>
            </p:nvSpPr>
            <p:spPr bwMode="auto">
              <a:xfrm>
                <a:off x="152400" y="2939316"/>
                <a:ext cx="8991600" cy="3796552"/>
              </a:xfrm>
              <a:prstGeom prst="rect">
                <a:avLst/>
              </a:prstGeom>
              <a:blipFill>
                <a:blip r:embed="rId5"/>
                <a:stretch>
                  <a:fillRect l="-565" t="-1000" r="-1271" b="-2000"/>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92904863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1460"/>
            <a:ext cx="8229600" cy="1143000"/>
          </a:xfrm>
        </p:spPr>
        <p:txBody>
          <a:bodyPr>
            <a:normAutofit fontScale="90000"/>
          </a:bodyPr>
          <a:lstStyle/>
          <a:p>
            <a:r>
              <a:rPr lang="en-US" sz="3600" b="1" dirty="0">
                <a:solidFill>
                  <a:schemeClr val="accent1"/>
                </a:solidFill>
              </a:rPr>
              <a:t>Example Coffee: Visualizing the probability </a:t>
            </a:r>
            <a:br>
              <a:rPr lang="en-US" sz="3600" b="1" dirty="0">
                <a:solidFill>
                  <a:schemeClr val="accent1"/>
                </a:solidFill>
              </a:rPr>
            </a:br>
            <a:endParaRPr lang="en-US" sz="3600" dirty="0"/>
          </a:p>
        </p:txBody>
      </p:sp>
      <p:pic>
        <p:nvPicPr>
          <p:cNvPr id="4" name="Picture 3" descr="A sampling distribution of fresh coffee and instant coffee shows a normal curve. The horizontal axis with values 0.5, sample proportion p equals 0.56, and sampling proportion p equals 0.72. A vertical line is drawn at sample proportion p equals 0.56, and it touches the declining slope of the normal curve. A callout pointing to the incline portion of the normal curve reads, Sampling distribution of sampling proportion if p equals 0.5. A callout pointing to the right hand side of the vertical line, enclosed by the curve, reads, Area equals 0.2. A callout pointing to 0.73 on the horizontal axis reads, Area equals 0.001.">
            <a:extLst>
              <a:ext uri="{FF2B5EF4-FFF2-40B4-BE49-F238E27FC236}">
                <a16:creationId xmlns:a16="http://schemas.microsoft.com/office/drawing/2014/main" id="{291BFEA8-DB78-4C33-AB1A-D83B48D49C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500" y="4032535"/>
            <a:ext cx="5397500" cy="2738005"/>
          </a:xfrm>
          <a:prstGeom prst="rect">
            <a:avLst/>
          </a:prstGeom>
        </p:spPr>
      </p:pic>
      <p:cxnSp>
        <p:nvCxnSpPr>
          <p:cNvPr id="5" name="Straight Connector 4">
            <a:extLst>
              <a:ext uri="{FF2B5EF4-FFF2-40B4-BE49-F238E27FC236}">
                <a16:creationId xmlns:a16="http://schemas.microsoft.com/office/drawing/2014/main" id="{C5E48E51-16A1-9846-A0A8-90F408FF74B8}"/>
              </a:ext>
            </a:extLst>
          </p:cNvPr>
          <p:cNvCxnSpPr>
            <a:cxnSpLocks/>
          </p:cNvCxnSpPr>
          <p:nvPr/>
        </p:nvCxnSpPr>
        <p:spPr>
          <a:xfrm>
            <a:off x="7537450" y="4032535"/>
            <a:ext cx="0" cy="2033439"/>
          </a:xfrm>
          <a:prstGeom prst="line">
            <a:avLst/>
          </a:prstGeom>
          <a:ln w="38100">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379F3D4-C040-5445-A3F2-DB66D51D5C10}"/>
              </a:ext>
            </a:extLst>
          </p:cNvPr>
          <p:cNvCxnSpPr>
            <a:cxnSpLocks/>
          </p:cNvCxnSpPr>
          <p:nvPr/>
        </p:nvCxnSpPr>
        <p:spPr>
          <a:xfrm>
            <a:off x="5391150" y="3937000"/>
            <a:ext cx="0" cy="2116274"/>
          </a:xfrm>
          <a:prstGeom prst="line">
            <a:avLst/>
          </a:prstGeom>
          <a:ln w="38100">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4B77FEF-C59A-5646-8FF2-281F2E592C2D}"/>
              </a:ext>
            </a:extLst>
          </p:cNvPr>
          <p:cNvSpPr txBox="1"/>
          <p:nvPr/>
        </p:nvSpPr>
        <p:spPr>
          <a:xfrm>
            <a:off x="5974608" y="3659155"/>
            <a:ext cx="941283" cy="369332"/>
          </a:xfrm>
          <a:prstGeom prst="rect">
            <a:avLst/>
          </a:prstGeom>
          <a:noFill/>
        </p:spPr>
        <p:txBody>
          <a:bodyPr wrap="none" rtlCol="0">
            <a:spAutoFit/>
          </a:bodyPr>
          <a:lstStyle/>
          <a:p>
            <a:r>
              <a:rPr lang="en-US" b="1" dirty="0">
                <a:solidFill>
                  <a:schemeClr val="accent6"/>
                </a:solidFill>
              </a:rPr>
              <a:t>95% CI</a:t>
            </a:r>
          </a:p>
        </p:txBody>
      </p:sp>
      <p:cxnSp>
        <p:nvCxnSpPr>
          <p:cNvPr id="18" name="Straight Arrow Connector 17">
            <a:extLst>
              <a:ext uri="{FF2B5EF4-FFF2-40B4-BE49-F238E27FC236}">
                <a16:creationId xmlns:a16="http://schemas.microsoft.com/office/drawing/2014/main" id="{28C08172-4203-364A-AD23-1AA2DC423C3C}"/>
              </a:ext>
            </a:extLst>
          </p:cNvPr>
          <p:cNvCxnSpPr>
            <a:cxnSpLocks/>
          </p:cNvCxnSpPr>
          <p:nvPr/>
        </p:nvCxnSpPr>
        <p:spPr>
          <a:xfrm>
            <a:off x="6915891" y="3818421"/>
            <a:ext cx="621559"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C4F3949-84CF-C942-AA7F-D1D1E07BB76D}"/>
              </a:ext>
            </a:extLst>
          </p:cNvPr>
          <p:cNvCxnSpPr>
            <a:cxnSpLocks/>
            <a:stCxn id="16" idx="1"/>
          </p:cNvCxnSpPr>
          <p:nvPr/>
        </p:nvCxnSpPr>
        <p:spPr>
          <a:xfrm flipH="1">
            <a:off x="5391150" y="3843821"/>
            <a:ext cx="583458"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35C412A1-856B-3649-BBCC-DE5E22917776}"/>
                  </a:ext>
                </a:extLst>
              </p:cNvPr>
              <p:cNvSpPr>
                <a:spLocks noChangeArrowheads="1"/>
              </p:cNvSpPr>
              <p:nvPr/>
            </p:nvSpPr>
            <p:spPr bwMode="auto">
              <a:xfrm>
                <a:off x="1" y="819753"/>
                <a:ext cx="9143996" cy="2862322"/>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pPr>
                <a:r>
                  <a:rPr lang="en-US" sz="2000" b="1" dirty="0"/>
                  <a:t>The data</a:t>
                </a:r>
                <a:r>
                  <a:rPr lang="en-US" sz="2000" dirty="0"/>
                  <a:t>. Place the sample proportion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𝑝</m:t>
                        </m:r>
                      </m:e>
                    </m:acc>
                  </m:oMath>
                </a14:m>
                <a:r>
                  <a:rPr lang="en-US" sz="2000" dirty="0"/>
                  <a:t> on the sampling distribution.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𝑝</m:t>
                        </m:r>
                      </m:e>
                    </m:acc>
                  </m:oMath>
                </a14:m>
                <a:r>
                  <a:rPr lang="en-US" sz="2000" dirty="0"/>
                  <a:t> =  0.56 isn’t an unusual value, but that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𝑝</m:t>
                        </m:r>
                      </m:e>
                    </m:acc>
                  </m:oMath>
                </a14:m>
                <a:r>
                  <a:rPr lang="en-US" sz="2000" dirty="0"/>
                  <a:t> = 0.72 is unusual. We would </a:t>
                </a:r>
                <a:r>
                  <a:rPr lang="en-US" sz="2000" b="1" dirty="0">
                    <a:solidFill>
                      <a:schemeClr val="accent6"/>
                    </a:solidFill>
                  </a:rPr>
                  <a:t>rarely</a:t>
                </a:r>
                <a:r>
                  <a:rPr lang="en-US" sz="2000" dirty="0"/>
                  <a:t> get 72% of a sample of 50 coffee drinkers preferring fresh-brewed coffee if only 50% of all coffee drinkers felt that way. So, the sample data do give evidence against the claim. </a:t>
                </a:r>
              </a:p>
              <a:p>
                <a:pPr marL="342900" indent="-342900">
                  <a:buFont typeface="Arial" panose="020B0604020202020204" pitchFamily="34" charset="0"/>
                  <a:buChar char="•"/>
                </a:pPr>
                <a:r>
                  <a:rPr lang="en-US" sz="2000" b="1" dirty="0"/>
                  <a:t>The probability</a:t>
                </a:r>
                <a:r>
                  <a:rPr lang="en-US" sz="2000" dirty="0"/>
                  <a:t>. We can measure the strength of the evidence against the claim by a probability. What is the probability that a sample gives a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𝑝</m:t>
                        </m:r>
                      </m:e>
                    </m:acc>
                  </m:oMath>
                </a14:m>
                <a:r>
                  <a:rPr lang="en-US" sz="2000" dirty="0"/>
                  <a:t> if the truth about the population is that </a:t>
                </a:r>
                <a:r>
                  <a:rPr lang="en-US" sz="2000" i="1" dirty="0"/>
                  <a:t>p</a:t>
                </a:r>
                <a:r>
                  <a:rPr lang="en-US" sz="2000" dirty="0"/>
                  <a:t> = 0.5? If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𝑝</m:t>
                        </m:r>
                      </m:e>
                    </m:acc>
                  </m:oMath>
                </a14:m>
                <a:r>
                  <a:rPr lang="en-US" sz="2000" dirty="0"/>
                  <a:t> = 0.56, this probability is the shaded area under the Normal curve </a:t>
                </a:r>
              </a:p>
            </p:txBody>
          </p:sp>
        </mc:Choice>
        <mc:Fallback xmlns="">
          <p:sp>
            <p:nvSpPr>
              <p:cNvPr id="27" name="Rectangle 26">
                <a:extLst>
                  <a:ext uri="{FF2B5EF4-FFF2-40B4-BE49-F238E27FC236}">
                    <a16:creationId xmlns:a16="http://schemas.microsoft.com/office/drawing/2014/main" id="{35C412A1-856B-3649-BBCC-DE5E22917776}"/>
                  </a:ext>
                </a:extLst>
              </p:cNvPr>
              <p:cNvSpPr>
                <a:spLocks noRot="1" noChangeAspect="1" noMove="1" noResize="1" noEditPoints="1" noAdjustHandles="1" noChangeArrowheads="1" noChangeShapeType="1" noTextEdit="1"/>
              </p:cNvSpPr>
              <p:nvPr/>
            </p:nvSpPr>
            <p:spPr bwMode="auto">
              <a:xfrm>
                <a:off x="1" y="819753"/>
                <a:ext cx="9143996" cy="2862322"/>
              </a:xfrm>
              <a:prstGeom prst="rect">
                <a:avLst/>
              </a:prstGeom>
              <a:blipFill>
                <a:blip r:embed="rId4"/>
                <a:stretch>
                  <a:fillRect l="-556" t="-1327" b="-3097"/>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ADE6E0DC-C8A0-EC48-8E73-D26BD2993C87}"/>
                  </a:ext>
                </a:extLst>
              </p:cNvPr>
              <p:cNvSpPr>
                <a:spLocks noChangeArrowheads="1"/>
              </p:cNvSpPr>
              <p:nvPr/>
            </p:nvSpPr>
            <p:spPr bwMode="auto">
              <a:xfrm>
                <a:off x="352922" y="3557607"/>
                <a:ext cx="4454771" cy="3170099"/>
              </a:xfrm>
              <a:prstGeom prst="rect">
                <a:avLst/>
              </a:prstGeom>
              <a:noFill/>
              <a:ln w="9525">
                <a:noFill/>
                <a:miter lim="800000"/>
                <a:headEnd/>
                <a:tailEnd/>
              </a:ln>
            </p:spPr>
            <p:txBody>
              <a:bodyPr wrap="square">
                <a:spAutoFit/>
              </a:bodyPr>
              <a:lstStyle/>
              <a:p>
                <a:r>
                  <a:rPr lang="en-US" sz="2000" dirty="0"/>
                  <a:t>This area is 0.20. Our sample gave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𝑝</m:t>
                        </m:r>
                      </m:e>
                    </m:acc>
                  </m:oMath>
                </a14:m>
                <a:r>
                  <a:rPr lang="en-US" sz="2000" dirty="0"/>
                  <a:t> = 0.72. The probability of getting a sample outcome this large is only 0.001, a very small area. </a:t>
                </a:r>
              </a:p>
              <a:p>
                <a:r>
                  <a:rPr lang="en-US" sz="2000" dirty="0"/>
                  <a:t>An outcome that would occur just by chance in 20% of all samples is not strong evidence against the claim. But an outcome that would happen only 1 in 1000 times is good evidence. </a:t>
                </a:r>
              </a:p>
            </p:txBody>
          </p:sp>
        </mc:Choice>
        <mc:Fallback xmlns="">
          <p:sp>
            <p:nvSpPr>
              <p:cNvPr id="28" name="Rectangle 27">
                <a:extLst>
                  <a:ext uri="{FF2B5EF4-FFF2-40B4-BE49-F238E27FC236}">
                    <a16:creationId xmlns:a16="http://schemas.microsoft.com/office/drawing/2014/main" id="{ADE6E0DC-C8A0-EC48-8E73-D26BD2993C87}"/>
                  </a:ext>
                </a:extLst>
              </p:cNvPr>
              <p:cNvSpPr>
                <a:spLocks noRot="1" noChangeAspect="1" noMove="1" noResize="1" noEditPoints="1" noAdjustHandles="1" noChangeArrowheads="1" noChangeShapeType="1" noTextEdit="1"/>
              </p:cNvSpPr>
              <p:nvPr/>
            </p:nvSpPr>
            <p:spPr bwMode="auto">
              <a:xfrm>
                <a:off x="352922" y="3557607"/>
                <a:ext cx="4454771" cy="3170099"/>
              </a:xfrm>
              <a:prstGeom prst="rect">
                <a:avLst/>
              </a:prstGeom>
              <a:blipFill>
                <a:blip r:embed="rId5"/>
                <a:stretch>
                  <a:fillRect l="-1420" t="-1200" b="-2800"/>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95580303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The Reasoning of Statistical Tests of Significance of the Coffee Example</a:t>
            </a:r>
            <a:endParaRPr lang="en-US" sz="3600" dirty="0"/>
          </a:p>
        </p:txBody>
      </p:sp>
      <p:sp>
        <p:nvSpPr>
          <p:cNvPr id="8" name="Rectangle 7"/>
          <p:cNvSpPr>
            <a:spLocks noChangeArrowheads="1"/>
          </p:cNvSpPr>
          <p:nvPr/>
        </p:nvSpPr>
        <p:spPr bwMode="auto">
          <a:xfrm>
            <a:off x="301752" y="1828800"/>
            <a:ext cx="7889748" cy="4893647"/>
          </a:xfrm>
          <a:prstGeom prst="rect">
            <a:avLst/>
          </a:prstGeom>
          <a:noFill/>
          <a:ln w="9525">
            <a:noFill/>
            <a:miter lim="800000"/>
            <a:headEnd/>
            <a:tailEnd/>
          </a:ln>
        </p:spPr>
        <p:txBody>
          <a:bodyPr wrap="square">
            <a:spAutoFit/>
          </a:bodyPr>
          <a:lstStyle/>
          <a:p>
            <a:r>
              <a:rPr lang="en-US" sz="2400" dirty="0"/>
              <a:t>There are two possible explanations of the fact that 72% of our subjects prefer fresh to instant coffee: </a:t>
            </a:r>
          </a:p>
          <a:p>
            <a:endParaRPr lang="en-US" sz="2400" dirty="0"/>
          </a:p>
          <a:p>
            <a:pPr marL="457200" indent="-457200">
              <a:buFont typeface="+mj-lt"/>
              <a:buAutoNum type="arabicPeriod"/>
            </a:pPr>
            <a:r>
              <a:rPr lang="en-US" sz="2400" dirty="0"/>
              <a:t>The skeptic is correct (</a:t>
            </a:r>
            <a:r>
              <a:rPr lang="en-US" sz="2400" i="1" dirty="0"/>
              <a:t>p </a:t>
            </a:r>
            <a:r>
              <a:rPr lang="en-US" sz="2400" dirty="0"/>
              <a:t>= 0.5), and by bad luck a very unlikely outcome occurred. </a:t>
            </a:r>
          </a:p>
          <a:p>
            <a:pPr marL="457200" indent="-457200">
              <a:buFont typeface="+mj-lt"/>
              <a:buAutoNum type="arabicPeriod"/>
            </a:pPr>
            <a:r>
              <a:rPr lang="en-US" sz="2400" dirty="0"/>
              <a:t>The population proportion favoring fresh coffee is greater than 0.5, so the sample outcome is about what would be expected. </a:t>
            </a:r>
          </a:p>
          <a:p>
            <a:r>
              <a:rPr lang="en-US" sz="2400" dirty="0"/>
              <a:t>We cannot be certain that Explanation 1 is untrue. Our taste test results could be due to chance alone. But the probability that such a result would occur by chance is so small (0.001) that we are quite confident that Explanation 2 is right.</a:t>
            </a:r>
          </a:p>
        </p:txBody>
      </p:sp>
      <p:sp>
        <p:nvSpPr>
          <p:cNvPr id="4" name="Rectangle 3">
            <a:extLst>
              <a:ext uri="{FF2B5EF4-FFF2-40B4-BE49-F238E27FC236}">
                <a16:creationId xmlns:a16="http://schemas.microsoft.com/office/drawing/2014/main" id="{B30A95EB-3102-264B-8673-3E51330C97A1}"/>
              </a:ext>
            </a:extLst>
          </p:cNvPr>
          <p:cNvSpPr/>
          <p:nvPr/>
        </p:nvSpPr>
        <p:spPr>
          <a:xfrm>
            <a:off x="7912100" y="3050540"/>
            <a:ext cx="1231900" cy="353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a:t>p = 0.001</a:t>
            </a:r>
          </a:p>
        </p:txBody>
      </p:sp>
    </p:spTree>
    <p:extLst>
      <p:ext uri="{BB962C8B-B14F-4D97-AF65-F5344CB8AC3E}">
        <p14:creationId xmlns:p14="http://schemas.microsoft.com/office/powerpoint/2010/main" val="213946771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Case Study about </a:t>
            </a:r>
            <a:r>
              <a:rPr lang="en-US" sz="3600" b="1" dirty="0" err="1">
                <a:solidFill>
                  <a:schemeClr val="accent1"/>
                </a:solidFill>
              </a:rPr>
              <a:t>Socializaing</a:t>
            </a:r>
            <a:r>
              <a:rPr lang="en-US" sz="3600" b="1" dirty="0">
                <a:solidFill>
                  <a:schemeClr val="accent1"/>
                </a:solidFill>
              </a:rPr>
              <a:t>: What Is a Test of Significance? 1</a:t>
            </a:r>
            <a:endParaRPr lang="en-US" sz="3600" dirty="0"/>
          </a:p>
        </p:txBody>
      </p:sp>
      <p:sp>
        <p:nvSpPr>
          <p:cNvPr id="8" name="Rectangle 7"/>
          <p:cNvSpPr>
            <a:spLocks noChangeArrowheads="1"/>
          </p:cNvSpPr>
          <p:nvPr/>
        </p:nvSpPr>
        <p:spPr bwMode="auto">
          <a:xfrm>
            <a:off x="301752" y="1508760"/>
            <a:ext cx="7610348" cy="5324535"/>
          </a:xfrm>
          <a:prstGeom prst="rect">
            <a:avLst/>
          </a:prstGeom>
          <a:noFill/>
          <a:ln w="9525">
            <a:noFill/>
            <a:miter lim="800000"/>
            <a:headEnd/>
            <a:tailEnd/>
          </a:ln>
        </p:spPr>
        <p:txBody>
          <a:bodyPr wrap="square">
            <a:spAutoFit/>
          </a:bodyPr>
          <a:lstStyle/>
          <a:p>
            <a:r>
              <a:rPr lang="en-US" sz="2000" dirty="0"/>
              <a:t>A February 5, 2015, article in </a:t>
            </a:r>
            <a:r>
              <a:rPr lang="en-US" sz="2000" i="1" dirty="0"/>
              <a:t>Inside Higher Education </a:t>
            </a:r>
            <a:r>
              <a:rPr lang="en-US" sz="2000" dirty="0"/>
              <a:t>reported that college students today are spending less time socializing face-to-face and more time socializing via social media. </a:t>
            </a:r>
          </a:p>
          <a:p>
            <a:endParaRPr lang="en-US" sz="2000" dirty="0"/>
          </a:p>
          <a:p>
            <a:r>
              <a:rPr lang="en-US" sz="2000" dirty="0"/>
              <a:t>What was the basis for this finding? </a:t>
            </a:r>
          </a:p>
          <a:p>
            <a:endParaRPr lang="en-US" sz="2000" dirty="0"/>
          </a:p>
          <a:p>
            <a:r>
              <a:rPr lang="en-US" sz="2000" dirty="0"/>
              <a:t>Every year since 1985, the Higher Education Research Institute at UCLA has conducted a survey of college freshmen. </a:t>
            </a:r>
          </a:p>
          <a:p>
            <a:endParaRPr lang="en-US" sz="2000" dirty="0"/>
          </a:p>
          <a:p>
            <a:r>
              <a:rPr lang="en-US" sz="2000" dirty="0"/>
              <a:t>The 2014 survey involved a random sample of 153,015 of the more than 1.6 million first-time, full-time freshmen students at 227 of the nation’s baccalaureate colleges and universities. </a:t>
            </a:r>
          </a:p>
          <a:p>
            <a:endParaRPr lang="en-US" sz="2000" dirty="0"/>
          </a:p>
          <a:p>
            <a:r>
              <a:rPr lang="en-US" sz="2000" dirty="0"/>
              <a:t>In the the 2014 survey, the percent of students who reported spending 6 or more hours per week interacting in online social networks was 27.2%. </a:t>
            </a:r>
          </a:p>
          <a:p>
            <a:endParaRPr lang="en-US" sz="2000" dirty="0"/>
          </a:p>
        </p:txBody>
      </p:sp>
      <p:sp>
        <p:nvSpPr>
          <p:cNvPr id="4" name="Rectangle 3">
            <a:extLst>
              <a:ext uri="{FF2B5EF4-FFF2-40B4-BE49-F238E27FC236}">
                <a16:creationId xmlns:a16="http://schemas.microsoft.com/office/drawing/2014/main" id="{FB306066-28C2-004A-A979-6167695D1038}"/>
              </a:ext>
            </a:extLst>
          </p:cNvPr>
          <p:cNvSpPr/>
          <p:nvPr/>
        </p:nvSpPr>
        <p:spPr>
          <a:xfrm>
            <a:off x="7594600" y="1851660"/>
            <a:ext cx="1549400" cy="353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a:t>Conclusion</a:t>
            </a:r>
          </a:p>
        </p:txBody>
      </p:sp>
    </p:spTree>
    <p:extLst>
      <p:ext uri="{BB962C8B-B14F-4D97-AF65-F5344CB8AC3E}">
        <p14:creationId xmlns:p14="http://schemas.microsoft.com/office/powerpoint/2010/main" val="16654048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ox(in)">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box(in)">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box(in)">
                                      <p:cBhvr>
                                        <p:cTn id="17" dur="500"/>
                                        <p:tgtEl>
                                          <p:spTgt spid="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8">
                                            <p:txEl>
                                              <p:pRg st="6" end="6"/>
                                            </p:txEl>
                                          </p:spTgt>
                                        </p:tgtEl>
                                        <p:attrNameLst>
                                          <p:attrName>style.visibility</p:attrName>
                                        </p:attrNameLst>
                                      </p:cBhvr>
                                      <p:to>
                                        <p:strVal val="visible"/>
                                      </p:to>
                                    </p:set>
                                    <p:animEffect transition="in" filter="box(in)">
                                      <p:cBhvr>
                                        <p:cTn id="22" dur="500"/>
                                        <p:tgtEl>
                                          <p:spTgt spid="8">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animEffect transition="in" filter="box(in)">
                                      <p:cBhvr>
                                        <p:cTn id="27"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Case Study about Socializing: Plotting Results</a:t>
            </a:r>
            <a:endParaRPr lang="en-US" sz="3600" dirty="0"/>
          </a:p>
        </p:txBody>
      </p:sp>
      <p:sp>
        <p:nvSpPr>
          <p:cNvPr id="8" name="Rectangle 7"/>
          <p:cNvSpPr>
            <a:spLocks noChangeArrowheads="1"/>
          </p:cNvSpPr>
          <p:nvPr/>
        </p:nvSpPr>
        <p:spPr bwMode="auto">
          <a:xfrm>
            <a:off x="301752" y="1737360"/>
            <a:ext cx="4879848" cy="5324535"/>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pPr>
            <a:r>
              <a:rPr lang="en-US" sz="2000" dirty="0"/>
              <a:t>27.2% in 2014 is a slight increase from 26.9% in 2013. </a:t>
            </a:r>
          </a:p>
          <a:p>
            <a:pPr marL="342900" indent="-342900">
              <a:buFont typeface="Arial" panose="020B0604020202020204" pitchFamily="34" charset="0"/>
              <a:buChar char="•"/>
            </a:pPr>
            <a:r>
              <a:rPr lang="en-US" sz="2000" dirty="0"/>
              <a:t>Students also reported spending less time socializing with friends in person.</a:t>
            </a:r>
          </a:p>
          <a:p>
            <a:pPr marL="342900" indent="-342900">
              <a:buFont typeface="Arial" panose="020B0604020202020204" pitchFamily="34" charset="0"/>
              <a:buChar char="•"/>
            </a:pPr>
            <a:r>
              <a:rPr lang="en-US" sz="2000" dirty="0"/>
              <a:t>In 2014, 18% of students (an all-time low) reported </a:t>
            </a:r>
            <a:r>
              <a:rPr lang="en-US" sz="2000" b="1" dirty="0"/>
              <a:t>spending at least 16 hours </a:t>
            </a:r>
            <a:r>
              <a:rPr lang="en-US" sz="2000" dirty="0"/>
              <a:t>per week socializing with friends. </a:t>
            </a:r>
          </a:p>
          <a:p>
            <a:pPr marL="342900" indent="-342900">
              <a:buFont typeface="Arial" panose="020B0604020202020204" pitchFamily="34" charset="0"/>
              <a:buChar char="•"/>
            </a:pPr>
            <a:r>
              <a:rPr lang="en-US" sz="2000" dirty="0"/>
              <a:t>This was down from 2013 when 20.1% of students reported spending this same amount of time per week socializing with friends. </a:t>
            </a:r>
          </a:p>
          <a:p>
            <a:pPr marL="342900" indent="-342900">
              <a:buFont typeface="Arial" panose="020B0604020202020204" pitchFamily="34" charset="0"/>
              <a:buChar char="•"/>
            </a:pPr>
            <a:r>
              <a:rPr lang="en-US" sz="2000" dirty="0"/>
              <a:t>Further, in 2014, 38.8% of students (an all-time high) reported dedicating 5 hours per week or less to socializing; in 2013, this figure was 36.3%.</a:t>
            </a:r>
          </a:p>
          <a:p>
            <a:pPr marL="342900" indent="-342900">
              <a:buFont typeface="Arial" panose="020B0604020202020204" pitchFamily="34" charset="0"/>
              <a:buChar char="•"/>
            </a:pPr>
            <a:endParaRPr lang="en-US" sz="2000" dirty="0"/>
          </a:p>
        </p:txBody>
      </p:sp>
      <p:graphicFrame>
        <p:nvGraphicFramePr>
          <p:cNvPr id="3" name="Chart 2">
            <a:extLst>
              <a:ext uri="{FF2B5EF4-FFF2-40B4-BE49-F238E27FC236}">
                <a16:creationId xmlns:a16="http://schemas.microsoft.com/office/drawing/2014/main" id="{4178F640-4336-6F4A-AAEE-B50DFE11ADA0}"/>
              </a:ext>
            </a:extLst>
          </p:cNvPr>
          <p:cNvGraphicFramePr/>
          <p:nvPr>
            <p:extLst>
              <p:ext uri="{D42A27DB-BD31-4B8C-83A1-F6EECF244321}">
                <p14:modId xmlns:p14="http://schemas.microsoft.com/office/powerpoint/2010/main" val="2690188325"/>
              </p:ext>
            </p:extLst>
          </p:nvPr>
        </p:nvGraphicFramePr>
        <p:xfrm>
          <a:off x="5473700" y="1737360"/>
          <a:ext cx="3588004" cy="431575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512235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ox(in)">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box(in)">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box(in)">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box(in)">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box(in)">
                                      <p:cBhvr>
                                        <p:cTn id="2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Case Study about Socializing : Is the difference just by chance? </a:t>
            </a:r>
            <a:endParaRPr lang="en-US" sz="3600" dirty="0"/>
          </a:p>
        </p:txBody>
      </p:sp>
      <p:sp>
        <p:nvSpPr>
          <p:cNvPr id="8" name="Rectangle 7"/>
          <p:cNvSpPr>
            <a:spLocks noChangeArrowheads="1"/>
          </p:cNvSpPr>
          <p:nvPr/>
        </p:nvSpPr>
        <p:spPr bwMode="auto">
          <a:xfrm>
            <a:off x="301752" y="1554480"/>
            <a:ext cx="8759952" cy="4708981"/>
          </a:xfrm>
          <a:prstGeom prst="rect">
            <a:avLst/>
          </a:prstGeom>
          <a:noFill/>
          <a:ln w="9525">
            <a:noFill/>
            <a:miter lim="800000"/>
            <a:headEnd/>
            <a:tailEnd/>
          </a:ln>
        </p:spPr>
        <p:txBody>
          <a:bodyPr wrap="square">
            <a:spAutoFit/>
          </a:bodyPr>
          <a:lstStyle/>
          <a:p>
            <a:r>
              <a:rPr lang="en-US" sz="2000" dirty="0"/>
              <a:t>The </a:t>
            </a:r>
            <a:r>
              <a:rPr lang="en-US" sz="2000" i="1" dirty="0"/>
              <a:t>Inside Higher Education </a:t>
            </a:r>
            <a:r>
              <a:rPr lang="en-US" sz="2000" dirty="0"/>
              <a:t>article included a quote from the current director of a foundation that works to prevent suicide among students. He noted that time spent on social media is replacing time spent hanging out in person with friends, but even though the ways students are interacting is different, they are still finding ways to connect with each other. </a:t>
            </a:r>
          </a:p>
          <a:p>
            <a:endParaRPr lang="en-US" sz="2000" dirty="0"/>
          </a:p>
          <a:p>
            <a:r>
              <a:rPr lang="en-US" sz="2000" dirty="0"/>
              <a:t>The sample size in the 2013 survey was 165,743, so the findings reported come from two very large samples. </a:t>
            </a:r>
          </a:p>
          <a:p>
            <a:endParaRPr lang="en-US" sz="2000" dirty="0"/>
          </a:p>
          <a:p>
            <a:r>
              <a:rPr lang="en-US" sz="2000" dirty="0"/>
              <a:t>Although different </a:t>
            </a:r>
            <a:r>
              <a:rPr lang="en-US" sz="2000" dirty="0" err="1"/>
              <a:t>percents</a:t>
            </a:r>
            <a:r>
              <a:rPr lang="en-US" sz="2000" dirty="0"/>
              <a:t> were reported in 2013 and 2014, changes in the </a:t>
            </a:r>
            <a:r>
              <a:rPr lang="en-US" sz="2000" dirty="0" err="1"/>
              <a:t>percents</a:t>
            </a:r>
            <a:r>
              <a:rPr lang="en-US" sz="2000" dirty="0"/>
              <a:t> are small.</a:t>
            </a:r>
          </a:p>
          <a:p>
            <a:endParaRPr lang="en-US" sz="2000" dirty="0"/>
          </a:p>
          <a:p>
            <a:r>
              <a:rPr lang="en-US" sz="2000" dirty="0"/>
              <a:t>Could it be that the difference between the two samples is just due to the luck of the draw in randomly choosing the respondents?</a:t>
            </a:r>
          </a:p>
          <a:p>
            <a:endParaRPr lang="en-US" sz="2000" dirty="0"/>
          </a:p>
        </p:txBody>
      </p:sp>
    </p:spTree>
    <p:extLst>
      <p:ext uri="{BB962C8B-B14F-4D97-AF65-F5344CB8AC3E}">
        <p14:creationId xmlns:p14="http://schemas.microsoft.com/office/powerpoint/2010/main" val="38005437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ox(in)">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box(in)">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box(in)">
                                      <p:cBhvr>
                                        <p:cTn id="17" dur="500"/>
                                        <p:tgtEl>
                                          <p:spTgt spid="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8">
                                            <p:txEl>
                                              <p:pRg st="6" end="6"/>
                                            </p:txEl>
                                          </p:spTgt>
                                        </p:tgtEl>
                                        <p:attrNameLst>
                                          <p:attrName>style.visibility</p:attrName>
                                        </p:attrNameLst>
                                      </p:cBhvr>
                                      <p:to>
                                        <p:strVal val="visible"/>
                                      </p:to>
                                    </p:set>
                                    <p:animEffect transition="in" filter="box(in)">
                                      <p:cBhvr>
                                        <p:cTn id="22"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689" y="964071"/>
            <a:ext cx="8424559" cy="1143000"/>
          </a:xfrm>
        </p:spPr>
        <p:txBody>
          <a:bodyPr>
            <a:normAutofit fontScale="90000"/>
          </a:bodyPr>
          <a:lstStyle/>
          <a:p>
            <a:r>
              <a:rPr lang="en-US" sz="3600" b="1" dirty="0">
                <a:solidFill>
                  <a:srgbClr val="8B0000"/>
                </a:solidFill>
              </a:rPr>
              <a:t>Statistical inference</a:t>
            </a:r>
            <a:r>
              <a:rPr lang="en-US" sz="3600" dirty="0"/>
              <a:t> draws conclusions about a population on the basis of data about a sample. </a:t>
            </a:r>
            <a:br>
              <a:rPr lang="en-US" sz="3600" dirty="0"/>
            </a:br>
            <a:br>
              <a:rPr lang="en-US" sz="3600" b="1" dirty="0">
                <a:solidFill>
                  <a:schemeClr val="accent1"/>
                </a:solidFill>
              </a:rPr>
            </a:br>
            <a:endParaRPr lang="en-US" sz="3600" dirty="0"/>
          </a:p>
        </p:txBody>
      </p:sp>
      <p:sp>
        <p:nvSpPr>
          <p:cNvPr id="8" name="Rectangle 7"/>
          <p:cNvSpPr/>
          <p:nvPr/>
        </p:nvSpPr>
        <p:spPr>
          <a:xfrm>
            <a:off x="301752" y="1730589"/>
            <a:ext cx="8759952" cy="1569660"/>
          </a:xfrm>
          <a:prstGeom prst="rect">
            <a:avLst/>
          </a:prstGeom>
        </p:spPr>
        <p:txBody>
          <a:bodyPr>
            <a:spAutoFit/>
          </a:bodyPr>
          <a:lstStyle/>
          <a:p>
            <a:pPr fontAlgn="auto">
              <a:spcBef>
                <a:spcPts val="0"/>
              </a:spcBef>
              <a:spcAft>
                <a:spcPts val="0"/>
              </a:spcAft>
              <a:defRPr/>
            </a:pPr>
            <a:r>
              <a:rPr lang="en-US" sz="2400" dirty="0"/>
              <a:t>Numbers that describe a population are </a:t>
            </a:r>
            <a:r>
              <a:rPr lang="en-US" sz="2400" b="1" dirty="0">
                <a:solidFill>
                  <a:srgbClr val="8B0000"/>
                </a:solidFill>
              </a:rPr>
              <a:t>parameters</a:t>
            </a:r>
            <a:r>
              <a:rPr lang="en-US" sz="2400" dirty="0"/>
              <a:t>. To estimate a population parameter, choose a sample from the population and use a </a:t>
            </a:r>
            <a:r>
              <a:rPr lang="en-US" sz="2400" b="1" dirty="0">
                <a:solidFill>
                  <a:srgbClr val="8B0000"/>
                </a:solidFill>
              </a:rPr>
              <a:t>statistic</a:t>
            </a:r>
            <a:r>
              <a:rPr lang="en-US" sz="2400" dirty="0"/>
              <a:t>, a number calculated from the sample, as your estimate. </a:t>
            </a:r>
          </a:p>
        </p:txBody>
      </p:sp>
      <p:sp>
        <p:nvSpPr>
          <p:cNvPr id="4" name="Rectangle 3">
            <a:extLst>
              <a:ext uri="{FF2B5EF4-FFF2-40B4-BE49-F238E27FC236}">
                <a16:creationId xmlns:a16="http://schemas.microsoft.com/office/drawing/2014/main" id="{E8BAEE8C-F7AC-6440-B074-66EC9B38B428}"/>
              </a:ext>
            </a:extLst>
          </p:cNvPr>
          <p:cNvSpPr/>
          <p:nvPr/>
        </p:nvSpPr>
        <p:spPr>
          <a:xfrm>
            <a:off x="353233" y="3610191"/>
            <a:ext cx="3723467" cy="2554545"/>
          </a:xfrm>
          <a:prstGeom prst="rect">
            <a:avLst/>
          </a:prstGeom>
        </p:spPr>
        <p:txBody>
          <a:bodyPr wrap="square">
            <a:spAutoFit/>
          </a:bodyPr>
          <a:lstStyle/>
          <a:p>
            <a:pPr fontAlgn="auto">
              <a:spcBef>
                <a:spcPts val="0"/>
              </a:spcBef>
              <a:spcAft>
                <a:spcPts val="0"/>
              </a:spcAft>
              <a:defRPr/>
            </a:pPr>
            <a:r>
              <a:rPr lang="en-US" sz="2000" dirty="0"/>
              <a:t>To answers questions such as:</a:t>
            </a:r>
          </a:p>
          <a:p>
            <a:pPr marL="342900" indent="-342900" fontAlgn="auto">
              <a:spcBef>
                <a:spcPts val="0"/>
              </a:spcBef>
              <a:spcAft>
                <a:spcPts val="0"/>
              </a:spcAft>
              <a:buFont typeface="Arial" panose="020B0604020202020204" pitchFamily="34" charset="0"/>
              <a:buChar char="•"/>
              <a:defRPr/>
            </a:pPr>
            <a:r>
              <a:rPr lang="en-US" sz="2000" dirty="0"/>
              <a:t>“What percent of employed women have a college degree?’’ </a:t>
            </a:r>
          </a:p>
          <a:p>
            <a:pPr marL="342900" indent="-342900" fontAlgn="auto">
              <a:spcBef>
                <a:spcPts val="0"/>
              </a:spcBef>
              <a:spcAft>
                <a:spcPts val="0"/>
              </a:spcAft>
              <a:buFont typeface="Arial" panose="020B0604020202020204" pitchFamily="34" charset="0"/>
              <a:buChar char="•"/>
              <a:defRPr/>
            </a:pPr>
            <a:r>
              <a:rPr lang="en-US" sz="2000" dirty="0"/>
              <a:t>“What is the mean survival time for patients with this type of cancer?’’ </a:t>
            </a:r>
          </a:p>
          <a:p>
            <a:pPr fontAlgn="auto">
              <a:spcBef>
                <a:spcPts val="0"/>
              </a:spcBef>
              <a:spcAft>
                <a:spcPts val="0"/>
              </a:spcAft>
              <a:defRPr/>
            </a:pPr>
            <a:endParaRPr lang="en-US" sz="2000" dirty="0"/>
          </a:p>
        </p:txBody>
      </p:sp>
      <p:sp>
        <p:nvSpPr>
          <p:cNvPr id="5" name="Oval 4">
            <a:extLst>
              <a:ext uri="{FF2B5EF4-FFF2-40B4-BE49-F238E27FC236}">
                <a16:creationId xmlns:a16="http://schemas.microsoft.com/office/drawing/2014/main" id="{53F73A39-EAB7-7A49-B2DA-863F5A2D7CA3}"/>
              </a:ext>
            </a:extLst>
          </p:cNvPr>
          <p:cNvSpPr/>
          <p:nvPr/>
        </p:nvSpPr>
        <p:spPr>
          <a:xfrm>
            <a:off x="4102098" y="4104924"/>
            <a:ext cx="3307643" cy="1941688"/>
          </a:xfrm>
          <a:prstGeom prst="ellipse">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730EA4E-DE48-4B43-BBC5-0B05A68935B0}"/>
              </a:ext>
            </a:extLst>
          </p:cNvPr>
          <p:cNvSpPr/>
          <p:nvPr/>
        </p:nvSpPr>
        <p:spPr>
          <a:xfrm>
            <a:off x="6235697" y="4466169"/>
            <a:ext cx="1174043" cy="1193799"/>
          </a:xfrm>
          <a:prstGeom prst="ellipse">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8F70ADE-D6D6-C646-BFC4-D4ADF9A5B28B}"/>
              </a:ext>
            </a:extLst>
          </p:cNvPr>
          <p:cNvSpPr txBox="1"/>
          <p:nvPr/>
        </p:nvSpPr>
        <p:spPr>
          <a:xfrm>
            <a:off x="7646809" y="4104924"/>
            <a:ext cx="1509131" cy="830997"/>
          </a:xfrm>
          <a:prstGeom prst="rect">
            <a:avLst/>
          </a:prstGeom>
          <a:noFill/>
          <a:ln>
            <a:solidFill>
              <a:schemeClr val="accent2"/>
            </a:solidFill>
          </a:ln>
        </p:spPr>
        <p:txBody>
          <a:bodyPr wrap="none" rtlCol="0">
            <a:spAutoFit/>
          </a:bodyPr>
          <a:lstStyle/>
          <a:p>
            <a:r>
              <a:rPr lang="en-US" dirty="0"/>
              <a:t>Population </a:t>
            </a:r>
          </a:p>
          <a:p>
            <a:r>
              <a:rPr lang="en-US" sz="1200" dirty="0"/>
              <a:t>describe by a </a:t>
            </a:r>
          </a:p>
          <a:p>
            <a:r>
              <a:rPr lang="en-US" dirty="0">
                <a:solidFill>
                  <a:srgbClr val="7030A0"/>
                </a:solidFill>
              </a:rPr>
              <a:t>Parameter </a:t>
            </a:r>
            <a:r>
              <a:rPr lang="en-US" i="1" dirty="0">
                <a:ea typeface="Times New Roman" panose="02020603050405020304" pitchFamily="18" charset="0"/>
                <a:cs typeface="Times New Roman" panose="02020603050405020304" pitchFamily="18" charset="0"/>
              </a:rPr>
              <a:t>p</a:t>
            </a:r>
            <a:endParaRPr lang="en-US" dirty="0">
              <a:solidFill>
                <a:srgbClr val="7030A0"/>
              </a:solidFill>
            </a:endParaRPr>
          </a:p>
        </p:txBody>
      </p:sp>
      <p:cxnSp>
        <p:nvCxnSpPr>
          <p:cNvPr id="9" name="Straight Arrow Connector 8">
            <a:extLst>
              <a:ext uri="{FF2B5EF4-FFF2-40B4-BE49-F238E27FC236}">
                <a16:creationId xmlns:a16="http://schemas.microsoft.com/office/drawing/2014/main" id="{5B647FB0-9F02-1747-9407-3C2C744636E8}"/>
              </a:ext>
            </a:extLst>
          </p:cNvPr>
          <p:cNvCxnSpPr>
            <a:cxnSpLocks/>
            <a:stCxn id="7" idx="1"/>
          </p:cNvCxnSpPr>
          <p:nvPr/>
        </p:nvCxnSpPr>
        <p:spPr>
          <a:xfrm flipH="1" flipV="1">
            <a:off x="6822719" y="4354249"/>
            <a:ext cx="824090" cy="166174"/>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9298E62-64AD-8948-81D6-EB0CD2CF65E4}"/>
                  </a:ext>
                </a:extLst>
              </p:cNvPr>
              <p:cNvSpPr txBox="1"/>
              <p:nvPr/>
            </p:nvSpPr>
            <p:spPr>
              <a:xfrm>
                <a:off x="6303432" y="4713224"/>
                <a:ext cx="1199367" cy="1015663"/>
              </a:xfrm>
              <a:prstGeom prst="rect">
                <a:avLst/>
              </a:prstGeom>
              <a:noFill/>
              <a:ln>
                <a:solidFill>
                  <a:schemeClr val="accent2">
                    <a:lumMod val="60000"/>
                    <a:lumOff val="40000"/>
                  </a:schemeClr>
                </a:solidFill>
              </a:ln>
            </p:spPr>
            <p:txBody>
              <a:bodyPr wrap="none" rtlCol="0">
                <a:spAutoFit/>
              </a:bodyPr>
              <a:lstStyle/>
              <a:p>
                <a:r>
                  <a:rPr lang="en-US" sz="1600" dirty="0"/>
                  <a:t>Sample </a:t>
                </a:r>
              </a:p>
              <a:p>
                <a:r>
                  <a:rPr lang="en-US" sz="1200" dirty="0"/>
                  <a:t>describe by a </a:t>
                </a:r>
              </a:p>
              <a:p>
                <a:r>
                  <a:rPr lang="en-US" sz="1600" dirty="0">
                    <a:solidFill>
                      <a:srgbClr val="7030A0"/>
                    </a:solidFill>
                  </a:rPr>
                  <a:t>Statistic </a:t>
                </a:r>
                <a14:m>
                  <m:oMath xmlns:m="http://schemas.openxmlformats.org/officeDocument/2006/math">
                    <m:acc>
                      <m:accPr>
                        <m:chr m:val="̂"/>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accPr>
                      <m:e>
                        <m:r>
                          <a:rPr lang="en-US" sz="1600" i="1">
                            <a:latin typeface="Cambria Math" panose="02040503050406030204" pitchFamily="18" charset="0"/>
                            <a:ea typeface="Times New Roman" panose="02020603050405020304" pitchFamily="18" charset="0"/>
                            <a:cs typeface="Times New Roman" panose="02020603050405020304" pitchFamily="18" charset="0"/>
                          </a:rPr>
                          <m:t>𝑝</m:t>
                        </m:r>
                      </m:e>
                    </m:acc>
                  </m:oMath>
                </a14:m>
                <a:r>
                  <a:rPr lang="en-US" sz="1600" dirty="0">
                    <a:latin typeface="Calibri" panose="020F0502020204030204" pitchFamily="34" charset="0"/>
                    <a:ea typeface="Times New Roman" panose="02020603050405020304" pitchFamily="18" charset="0"/>
                    <a:cs typeface="Times New Roman" panose="02020603050405020304" pitchFamily="18" charset="0"/>
                  </a:rPr>
                  <a:t> </a:t>
                </a:r>
                <a:endParaRPr lang="en-US" sz="1600" dirty="0">
                  <a:solidFill>
                    <a:srgbClr val="7030A0"/>
                  </a:solidFill>
                </a:endParaRPr>
              </a:p>
              <a:p>
                <a:endParaRPr lang="en-US" sz="1600" dirty="0">
                  <a:solidFill>
                    <a:srgbClr val="7030A0"/>
                  </a:solidFill>
                </a:endParaRPr>
              </a:p>
            </p:txBody>
          </p:sp>
        </mc:Choice>
        <mc:Fallback xmlns="">
          <p:sp>
            <p:nvSpPr>
              <p:cNvPr id="10" name="TextBox 9">
                <a:extLst>
                  <a:ext uri="{FF2B5EF4-FFF2-40B4-BE49-F238E27FC236}">
                    <a16:creationId xmlns:a16="http://schemas.microsoft.com/office/drawing/2014/main" id="{D9298E62-64AD-8948-81D6-EB0CD2CF65E4}"/>
                  </a:ext>
                </a:extLst>
              </p:cNvPr>
              <p:cNvSpPr txBox="1">
                <a:spLocks noRot="1" noChangeAspect="1" noMove="1" noResize="1" noEditPoints="1" noAdjustHandles="1" noChangeArrowheads="1" noChangeShapeType="1" noTextEdit="1"/>
              </p:cNvSpPr>
              <p:nvPr/>
            </p:nvSpPr>
            <p:spPr>
              <a:xfrm>
                <a:off x="6303432" y="4713224"/>
                <a:ext cx="1199367" cy="1015663"/>
              </a:xfrm>
              <a:prstGeom prst="rect">
                <a:avLst/>
              </a:prstGeom>
              <a:blipFill>
                <a:blip r:embed="rId3"/>
                <a:stretch>
                  <a:fillRect l="-2062" t="-1220"/>
                </a:stretch>
              </a:blipFill>
              <a:ln>
                <a:solidFill>
                  <a:schemeClr val="accent2">
                    <a:lumMod val="60000"/>
                    <a:lumOff val="40000"/>
                  </a:schemeClr>
                </a:solidFill>
              </a:ln>
            </p:spPr>
            <p:txBody>
              <a:bodyPr/>
              <a:lstStyle/>
              <a:p>
                <a:r>
                  <a:rPr lang="en-US">
                    <a:noFill/>
                  </a:rPr>
                  <a:t> </a:t>
                </a:r>
              </a:p>
            </p:txBody>
          </p:sp>
        </mc:Fallback>
      </mc:AlternateContent>
    </p:spTree>
    <p:extLst>
      <p:ext uri="{BB962C8B-B14F-4D97-AF65-F5344CB8AC3E}">
        <p14:creationId xmlns:p14="http://schemas.microsoft.com/office/powerpoint/2010/main" val="43988684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Null Hypotheses </a:t>
            </a:r>
            <a:br>
              <a:rPr lang="en-US" sz="3600" b="1" dirty="0">
                <a:solidFill>
                  <a:schemeClr val="accent1"/>
                </a:solidFill>
              </a:rPr>
            </a:br>
            <a:endParaRPr lang="en-US" sz="3600" dirty="0"/>
          </a:p>
        </p:txBody>
      </p:sp>
      <p:sp>
        <p:nvSpPr>
          <p:cNvPr id="8" name="Rectangle 7"/>
          <p:cNvSpPr>
            <a:spLocks noChangeArrowheads="1"/>
          </p:cNvSpPr>
          <p:nvPr/>
        </p:nvSpPr>
        <p:spPr bwMode="auto">
          <a:xfrm>
            <a:off x="301752" y="1013460"/>
            <a:ext cx="8759952" cy="6247864"/>
          </a:xfrm>
          <a:prstGeom prst="rect">
            <a:avLst/>
          </a:prstGeom>
          <a:noFill/>
          <a:ln w="9525">
            <a:noFill/>
            <a:miter lim="800000"/>
            <a:headEnd/>
            <a:tailEnd/>
          </a:ln>
        </p:spPr>
        <p:txBody>
          <a:bodyPr wrap="square">
            <a:spAutoFit/>
          </a:bodyPr>
          <a:lstStyle/>
          <a:p>
            <a:r>
              <a:rPr lang="en-US" sz="2000" dirty="0"/>
              <a:t>In most studies, we hope to show that some definite effect is present in the population. </a:t>
            </a:r>
          </a:p>
          <a:p>
            <a:r>
              <a:rPr lang="en-US" sz="2000" dirty="0"/>
              <a:t>In the Coffee Example , we suspect that a majority of coffee drinkers prefer fresh-brewed coffee. </a:t>
            </a:r>
          </a:p>
          <a:p>
            <a:r>
              <a:rPr lang="en-US" sz="2000" dirty="0"/>
              <a:t>A statistical test begins by supposing for the sake of argument that the effect we seek is </a:t>
            </a:r>
            <a:r>
              <a:rPr lang="en-US" sz="2000" i="1" dirty="0"/>
              <a:t>not</a:t>
            </a:r>
            <a:r>
              <a:rPr lang="en-US" sz="2000" dirty="0"/>
              <a:t> present. We then look for evidence against this supposition and in favor of the effect we hope to find. </a:t>
            </a:r>
          </a:p>
          <a:p>
            <a:r>
              <a:rPr lang="en-US" sz="2000" dirty="0"/>
              <a:t>The first step in a test of significance is to state a claim that we will try to find evidence </a:t>
            </a:r>
            <a:r>
              <a:rPr lang="en-US" sz="2000" i="1" dirty="0"/>
              <a:t>against.</a:t>
            </a:r>
          </a:p>
          <a:p>
            <a:endParaRPr lang="en-US" sz="2000" i="1" dirty="0"/>
          </a:p>
          <a:p>
            <a:r>
              <a:rPr lang="en-US" sz="2000" b="1" dirty="0"/>
              <a:t>Null Hypothesis (H</a:t>
            </a:r>
            <a:r>
              <a:rPr lang="en-US" sz="2000" b="1" baseline="-25000" dirty="0"/>
              <a:t>O</a:t>
            </a:r>
            <a:r>
              <a:rPr lang="en-US" sz="2000" b="1" dirty="0"/>
              <a:t>) </a:t>
            </a:r>
            <a:endParaRPr lang="en-US" sz="2000" dirty="0"/>
          </a:p>
          <a:p>
            <a:r>
              <a:rPr lang="en-US" sz="2000" dirty="0"/>
              <a:t>The claim being tested in a statistical test is called the </a:t>
            </a:r>
            <a:r>
              <a:rPr lang="en-US" sz="2000" b="1" dirty="0"/>
              <a:t>null hypothesis</a:t>
            </a:r>
            <a:r>
              <a:rPr lang="en-US" sz="2000" dirty="0"/>
              <a:t>. The test is designed to assess the strength of the evidence against the null hypothesis. Usually, the null hypothesis is a statement of “no effect’’ or “no difference.’’ </a:t>
            </a:r>
          </a:p>
          <a:p>
            <a:r>
              <a:rPr lang="en-US" sz="2000" dirty="0"/>
              <a:t>In the Coffee Example, the parameter is the proportion </a:t>
            </a:r>
            <a:r>
              <a:rPr lang="en-US" sz="2000" i="1" dirty="0"/>
              <a:t>p</a:t>
            </a:r>
            <a:r>
              <a:rPr lang="en-US" sz="2000" dirty="0"/>
              <a:t> of all coffee drinkers who prefer fresh to instant coffee. The null hypothesis is: </a:t>
            </a:r>
          </a:p>
          <a:p>
            <a:pPr algn="ctr"/>
            <a:r>
              <a:rPr lang="en-US" sz="2000" dirty="0"/>
              <a:t>H</a:t>
            </a:r>
            <a:r>
              <a:rPr lang="en-US" sz="2000" baseline="-25000" dirty="0"/>
              <a:t>0</a:t>
            </a:r>
            <a:r>
              <a:rPr lang="en-US" sz="2000" dirty="0"/>
              <a:t> : </a:t>
            </a:r>
            <a:r>
              <a:rPr lang="en-US" sz="2000" i="1" dirty="0"/>
              <a:t>p</a:t>
            </a:r>
            <a:r>
              <a:rPr lang="en-US" sz="2000" dirty="0"/>
              <a:t> = 0.5</a:t>
            </a:r>
          </a:p>
          <a:p>
            <a:endParaRPr lang="en-US" sz="2000" dirty="0"/>
          </a:p>
          <a:p>
            <a:endParaRPr lang="en-US" sz="2000" i="1" dirty="0"/>
          </a:p>
        </p:txBody>
      </p:sp>
    </p:spTree>
    <p:extLst>
      <p:ext uri="{BB962C8B-B14F-4D97-AF65-F5344CB8AC3E}">
        <p14:creationId xmlns:p14="http://schemas.microsoft.com/office/powerpoint/2010/main" val="36766081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Alternative Hypotheses</a:t>
            </a:r>
            <a:br>
              <a:rPr lang="en-US" sz="3600" b="1" dirty="0">
                <a:solidFill>
                  <a:schemeClr val="accent1"/>
                </a:solidFill>
              </a:rPr>
            </a:br>
            <a:endParaRPr lang="en-US" sz="3600" dirty="0"/>
          </a:p>
        </p:txBody>
      </p:sp>
      <p:sp>
        <p:nvSpPr>
          <p:cNvPr id="8" name="Rectangle 7"/>
          <p:cNvSpPr>
            <a:spLocks noChangeArrowheads="1"/>
          </p:cNvSpPr>
          <p:nvPr/>
        </p:nvSpPr>
        <p:spPr bwMode="auto">
          <a:xfrm>
            <a:off x="301752" y="1371600"/>
            <a:ext cx="8759952" cy="5632311"/>
          </a:xfrm>
          <a:prstGeom prst="rect">
            <a:avLst/>
          </a:prstGeom>
          <a:noFill/>
          <a:ln w="9525">
            <a:noFill/>
            <a:miter lim="800000"/>
            <a:headEnd/>
            <a:tailEnd/>
          </a:ln>
        </p:spPr>
        <p:txBody>
          <a:bodyPr wrap="square">
            <a:spAutoFit/>
          </a:bodyPr>
          <a:lstStyle/>
          <a:p>
            <a:r>
              <a:rPr lang="en-US" sz="2000" dirty="0"/>
              <a:t>The statement we hope or suspect is true instead of H</a:t>
            </a:r>
            <a:r>
              <a:rPr lang="en-US" sz="2000" baseline="-25000" dirty="0"/>
              <a:t>0</a:t>
            </a:r>
            <a:r>
              <a:rPr lang="en-US" sz="2000" dirty="0"/>
              <a:t> is called the </a:t>
            </a:r>
            <a:r>
              <a:rPr lang="en-US" sz="2000" b="1" dirty="0"/>
              <a:t>alternative hypothesis</a:t>
            </a:r>
            <a:r>
              <a:rPr lang="en-US" sz="2000" dirty="0"/>
              <a:t> and is abbreviated H</a:t>
            </a:r>
            <a:r>
              <a:rPr lang="en-US" sz="2000" baseline="-25000" dirty="0"/>
              <a:t>a</a:t>
            </a:r>
            <a:r>
              <a:rPr lang="en-US" sz="2000" dirty="0"/>
              <a:t>. </a:t>
            </a:r>
          </a:p>
          <a:p>
            <a:endParaRPr lang="en-US" sz="2000" dirty="0"/>
          </a:p>
          <a:p>
            <a:r>
              <a:rPr lang="en-US" sz="2000" dirty="0"/>
              <a:t>In the Coffee Example, the alternative hypothesis is that a majority of the population favor fresh coffee. In terms of the population parameter, this is: </a:t>
            </a:r>
          </a:p>
          <a:p>
            <a:pPr algn="ctr"/>
            <a:r>
              <a:rPr lang="en-US" sz="2000" dirty="0"/>
              <a:t>H</a:t>
            </a:r>
            <a:r>
              <a:rPr lang="en-US" sz="2000" baseline="-25000" dirty="0"/>
              <a:t>a</a:t>
            </a:r>
            <a:r>
              <a:rPr lang="en-US" sz="2000" dirty="0"/>
              <a:t>: </a:t>
            </a:r>
            <a:r>
              <a:rPr lang="en-US" sz="2000" i="1" dirty="0"/>
              <a:t>p</a:t>
            </a:r>
            <a:r>
              <a:rPr lang="en-US" sz="2000" dirty="0"/>
              <a:t> &gt; 0.5</a:t>
            </a:r>
          </a:p>
          <a:p>
            <a:r>
              <a:rPr lang="en-US" sz="2000" dirty="0"/>
              <a:t>A significance test looks for evidence against the null hypothesis and in favor of the alternative hypothesis. </a:t>
            </a:r>
          </a:p>
          <a:p>
            <a:endParaRPr lang="en-US" sz="2000" dirty="0"/>
          </a:p>
          <a:p>
            <a:r>
              <a:rPr lang="en-US" sz="2000" dirty="0"/>
              <a:t>The evidence is strong if the outcome we observe would rarely occur if the null hypothesis is true but is more probable if the alternative hypothesis is true.</a:t>
            </a:r>
          </a:p>
          <a:p>
            <a:endParaRPr lang="en-US" sz="2000" dirty="0"/>
          </a:p>
          <a:p>
            <a:r>
              <a:rPr lang="en-US" sz="2000" dirty="0"/>
              <a:t>For example, it would be surprising to find 36 of 50 subjects favoring fresh coffee if, in fact, only half of the population feel this way. </a:t>
            </a:r>
          </a:p>
          <a:p>
            <a:endParaRPr lang="en-US" sz="2000" dirty="0"/>
          </a:p>
          <a:p>
            <a:r>
              <a:rPr lang="en-US" sz="2000" dirty="0"/>
              <a:t>How surprising? </a:t>
            </a:r>
          </a:p>
          <a:p>
            <a:pPr algn="ctr"/>
            <a:endParaRPr lang="en-US" sz="2000" dirty="0"/>
          </a:p>
        </p:txBody>
      </p:sp>
    </p:spTree>
    <p:extLst>
      <p:ext uri="{BB962C8B-B14F-4D97-AF65-F5344CB8AC3E}">
        <p14:creationId xmlns:p14="http://schemas.microsoft.com/office/powerpoint/2010/main" val="40471951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92760"/>
            <a:ext cx="9144000" cy="1143000"/>
          </a:xfrm>
        </p:spPr>
        <p:txBody>
          <a:bodyPr>
            <a:normAutofit fontScale="90000"/>
          </a:bodyPr>
          <a:lstStyle/>
          <a:p>
            <a:pPr algn="ctr"/>
            <a:r>
              <a:rPr lang="en-US" sz="3600" b="1" i="1" dirty="0">
                <a:solidFill>
                  <a:schemeClr val="accent1"/>
                </a:solidFill>
              </a:rPr>
              <a:t>Probability of the Alternative if Null is true: </a:t>
            </a:r>
            <a:br>
              <a:rPr lang="en-US" sz="3600" b="1" i="1" dirty="0">
                <a:solidFill>
                  <a:schemeClr val="accent1"/>
                </a:solidFill>
              </a:rPr>
            </a:br>
            <a:r>
              <a:rPr lang="en-US" sz="3600" b="1" i="1" dirty="0">
                <a:solidFill>
                  <a:schemeClr val="accent6"/>
                </a:solidFill>
              </a:rPr>
              <a:t>P</a:t>
            </a:r>
            <a:r>
              <a:rPr lang="en-US" sz="3600" b="1" dirty="0">
                <a:solidFill>
                  <a:schemeClr val="accent6"/>
                </a:solidFill>
              </a:rPr>
              <a:t>-value</a:t>
            </a:r>
            <a:br>
              <a:rPr lang="en-US" sz="3600" b="1" dirty="0">
                <a:solidFill>
                  <a:schemeClr val="accent1"/>
                </a:solidFill>
              </a:rPr>
            </a:br>
            <a:endParaRPr lang="en-US" sz="3600" dirty="0"/>
          </a:p>
        </p:txBody>
      </p:sp>
      <p:sp>
        <p:nvSpPr>
          <p:cNvPr id="8" name="Rectangle 7"/>
          <p:cNvSpPr>
            <a:spLocks noChangeArrowheads="1"/>
          </p:cNvSpPr>
          <p:nvPr/>
        </p:nvSpPr>
        <p:spPr bwMode="auto">
          <a:xfrm>
            <a:off x="301752" y="1280160"/>
            <a:ext cx="8842248" cy="5632311"/>
          </a:xfrm>
          <a:prstGeom prst="rect">
            <a:avLst/>
          </a:prstGeom>
          <a:noFill/>
          <a:ln w="9525">
            <a:noFill/>
            <a:miter lim="800000"/>
            <a:headEnd/>
            <a:tailEnd/>
          </a:ln>
        </p:spPr>
        <p:txBody>
          <a:bodyPr wrap="square">
            <a:spAutoFit/>
          </a:bodyPr>
          <a:lstStyle/>
          <a:p>
            <a:r>
              <a:rPr lang="en-US" sz="2000" dirty="0"/>
              <a:t>A significance test answers this question by giving a probability: the probability of getting an outcome at least as far as the actually observed outcome from what we would expect when H</a:t>
            </a:r>
            <a:r>
              <a:rPr lang="en-US" sz="2000" baseline="-25000" dirty="0"/>
              <a:t>0</a:t>
            </a:r>
            <a:r>
              <a:rPr lang="en-US" sz="2000" dirty="0"/>
              <a:t> is true. </a:t>
            </a:r>
          </a:p>
          <a:p>
            <a:endParaRPr lang="en-US" sz="2000" dirty="0"/>
          </a:p>
          <a:p>
            <a:r>
              <a:rPr lang="en-US" sz="2000" dirty="0"/>
              <a:t>What counts as “far from what we would expect’’ depends on H</a:t>
            </a:r>
            <a:r>
              <a:rPr lang="en-US" sz="2000" baseline="-25000" dirty="0"/>
              <a:t>a</a:t>
            </a:r>
            <a:r>
              <a:rPr lang="en-US" sz="2000" dirty="0"/>
              <a:t> as well as H</a:t>
            </a:r>
            <a:r>
              <a:rPr lang="en-US" sz="2000" baseline="-25000" dirty="0"/>
              <a:t>0</a:t>
            </a:r>
            <a:r>
              <a:rPr lang="en-US" sz="2000" dirty="0"/>
              <a:t>. </a:t>
            </a:r>
          </a:p>
          <a:p>
            <a:endParaRPr lang="en-US" sz="2000" dirty="0"/>
          </a:p>
          <a:p>
            <a:r>
              <a:rPr lang="en-US" sz="2000" dirty="0"/>
              <a:t>In the taste test, the probability we want is the probability that 36 or more of 50 subjects favor fresh coffee. If the null hypothesis </a:t>
            </a:r>
            <a:r>
              <a:rPr lang="en-US" sz="2000" i="1" dirty="0"/>
              <a:t>p</a:t>
            </a:r>
            <a:r>
              <a:rPr lang="en-US" sz="2000" dirty="0"/>
              <a:t> = 0.5 is true, this probability is very small (0.001). That’s good evidence that the null hypothesis is not true.</a:t>
            </a:r>
          </a:p>
          <a:p>
            <a:endParaRPr lang="en-US" sz="2000" dirty="0"/>
          </a:p>
          <a:p>
            <a:r>
              <a:rPr lang="en-US" sz="2000" dirty="0"/>
              <a:t>The probability, computed assuming that H</a:t>
            </a:r>
            <a:r>
              <a:rPr lang="en-US" sz="2000" baseline="-25000" dirty="0"/>
              <a:t>0</a:t>
            </a:r>
            <a:r>
              <a:rPr lang="en-US" sz="2000" dirty="0"/>
              <a:t> is true, that the sample outcome would be as extreme or more extreme than the actually observed outcome is called the </a:t>
            </a:r>
            <a:r>
              <a:rPr lang="en-US" sz="2000" b="1" i="1" dirty="0"/>
              <a:t>P</a:t>
            </a:r>
            <a:r>
              <a:rPr lang="en-US" sz="2000" b="1" dirty="0"/>
              <a:t>-value</a:t>
            </a:r>
            <a:r>
              <a:rPr lang="en-US" sz="2000" dirty="0"/>
              <a:t> of the test. </a:t>
            </a:r>
          </a:p>
          <a:p>
            <a:endParaRPr lang="en-US" sz="2000" dirty="0"/>
          </a:p>
          <a:p>
            <a:r>
              <a:rPr lang="en-US" sz="2000" dirty="0"/>
              <a:t>The smaller the </a:t>
            </a:r>
            <a:r>
              <a:rPr lang="en-US" sz="2000" i="1" dirty="0"/>
              <a:t>P</a:t>
            </a:r>
            <a:r>
              <a:rPr lang="en-US" sz="2000" dirty="0"/>
              <a:t>-value is, the stronger is the evidence against H</a:t>
            </a:r>
            <a:r>
              <a:rPr lang="en-US" sz="2000" baseline="-25000" dirty="0"/>
              <a:t>0</a:t>
            </a:r>
            <a:r>
              <a:rPr lang="en-US" sz="2000" dirty="0"/>
              <a:t> provided by the data.</a:t>
            </a:r>
          </a:p>
        </p:txBody>
      </p:sp>
    </p:spTree>
    <p:extLst>
      <p:ext uri="{BB962C8B-B14F-4D97-AF65-F5344CB8AC3E}">
        <p14:creationId xmlns:p14="http://schemas.microsoft.com/office/powerpoint/2010/main" val="95089715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Example Working through College: Findings</a:t>
            </a:r>
            <a:br>
              <a:rPr lang="en-US" sz="3600" b="1" dirty="0">
                <a:solidFill>
                  <a:schemeClr val="accent1"/>
                </a:solidFill>
              </a:rPr>
            </a:br>
            <a:endParaRPr lang="en-US" sz="3600" dirty="0"/>
          </a:p>
        </p:txBody>
      </p:sp>
      <p:sp>
        <p:nvSpPr>
          <p:cNvPr id="8" name="Rectangle 7"/>
          <p:cNvSpPr>
            <a:spLocks noChangeArrowheads="1"/>
          </p:cNvSpPr>
          <p:nvPr/>
        </p:nvSpPr>
        <p:spPr bwMode="auto">
          <a:xfrm>
            <a:off x="301752" y="1280160"/>
            <a:ext cx="8759952" cy="5755422"/>
          </a:xfrm>
          <a:prstGeom prst="rect">
            <a:avLst/>
          </a:prstGeom>
          <a:noFill/>
          <a:ln w="9525">
            <a:noFill/>
            <a:miter lim="800000"/>
            <a:headEnd/>
            <a:tailEnd/>
          </a:ln>
        </p:spPr>
        <p:txBody>
          <a:bodyPr wrap="square">
            <a:spAutoFit/>
          </a:bodyPr>
          <a:lstStyle/>
          <a:p>
            <a:r>
              <a:rPr lang="en-US" sz="2000" dirty="0"/>
              <a:t>Do college students work too much? According to a 2015 report from the Georgetown University Center on Education and the Workforce, 70% of college students in the United States have a full- or part-time job while enrolled in college. </a:t>
            </a:r>
          </a:p>
          <a:p>
            <a:endParaRPr lang="en-US" sz="2000" dirty="0"/>
          </a:p>
          <a:p>
            <a:r>
              <a:rPr lang="en-US" sz="2000" dirty="0"/>
              <a:t>If we express 70% as a proportion, this means the claimed population proportion is </a:t>
            </a:r>
            <a:r>
              <a:rPr lang="en-US" sz="2000" i="1" dirty="0"/>
              <a:t>p</a:t>
            </a:r>
            <a:r>
              <a:rPr lang="en-US" sz="2000" dirty="0"/>
              <a:t> = 0.7.</a:t>
            </a:r>
          </a:p>
          <a:p>
            <a:endParaRPr lang="en-US" sz="2000" dirty="0"/>
          </a:p>
          <a:p>
            <a:r>
              <a:rPr lang="en-US" sz="2000" dirty="0"/>
              <a:t>An administrator from a local college questions the accuracy of this claim. In particular, she believes the true proportion of students at her college who have full- or part-time jobs while enrolled in college is different from 0.7. </a:t>
            </a:r>
          </a:p>
          <a:p>
            <a:endParaRPr lang="en-US" sz="2000" dirty="0"/>
          </a:p>
          <a:p>
            <a:r>
              <a:rPr lang="en-US" sz="2000" dirty="0"/>
              <a:t>The administrator is able to survey a random sample of 325 students from her college, and she finds that 238 of these students have full- or part-time jobs.</a:t>
            </a:r>
          </a:p>
          <a:p>
            <a:endParaRPr lang="en-US" sz="2000" dirty="0"/>
          </a:p>
          <a:p>
            <a:endParaRPr lang="en-US" sz="2000" dirty="0"/>
          </a:p>
          <a:p>
            <a:endParaRPr lang="en-US" sz="2800" dirty="0"/>
          </a:p>
        </p:txBody>
      </p:sp>
    </p:spTree>
    <p:extLst>
      <p:ext uri="{BB962C8B-B14F-4D97-AF65-F5344CB8AC3E}">
        <p14:creationId xmlns:p14="http://schemas.microsoft.com/office/powerpoint/2010/main" val="285241382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Example Working through College: Testing</a:t>
            </a:r>
            <a:br>
              <a:rPr lang="en-US" sz="3600" b="1" dirty="0">
                <a:solidFill>
                  <a:schemeClr val="accent1"/>
                </a:solidFill>
              </a:rPr>
            </a:br>
            <a:endParaRPr lang="en-US" sz="3600" dirty="0"/>
          </a:p>
        </p:txBody>
      </p:sp>
      <mc:AlternateContent xmlns:mc="http://schemas.openxmlformats.org/markup-compatibility/2006" xmlns:a14="http://schemas.microsoft.com/office/drawing/2010/main">
        <mc:Choice Requires="a14">
          <p:sp>
            <p:nvSpPr>
              <p:cNvPr id="8" name="Rectangle 7"/>
              <p:cNvSpPr>
                <a:spLocks noChangeArrowheads="1"/>
              </p:cNvSpPr>
              <p:nvPr/>
            </p:nvSpPr>
            <p:spPr bwMode="auto">
              <a:xfrm>
                <a:off x="384048" y="1234440"/>
                <a:ext cx="8759952" cy="5269263"/>
              </a:xfrm>
              <a:prstGeom prst="rect">
                <a:avLst/>
              </a:prstGeom>
              <a:noFill/>
              <a:ln w="9525">
                <a:noFill/>
                <a:miter lim="800000"/>
                <a:headEnd/>
                <a:tailEnd/>
              </a:ln>
            </p:spPr>
            <p:txBody>
              <a:bodyPr wrap="square">
                <a:spAutoFit/>
              </a:bodyPr>
              <a:lstStyle/>
              <a:p>
                <a:r>
                  <a:rPr lang="en-US" sz="2800" dirty="0"/>
                  <a:t> </a:t>
                </a:r>
                <a:r>
                  <a:rPr lang="en-US" sz="2000" dirty="0"/>
                  <a:t>The sample proportion is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𝑝</m:t>
                        </m:r>
                      </m:e>
                    </m:acc>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238</m:t>
                        </m:r>
                      </m:num>
                      <m:den>
                        <m:r>
                          <a:rPr lang="en-US" sz="2000" b="0" i="1" smtClean="0">
                            <a:latin typeface="Cambria Math" panose="02040503050406030204" pitchFamily="18" charset="0"/>
                          </a:rPr>
                          <m:t>325</m:t>
                        </m:r>
                      </m:den>
                    </m:f>
                    <m:r>
                      <a:rPr lang="en-US" sz="2000" b="0" i="1" smtClean="0">
                        <a:latin typeface="Cambria Math" panose="02040503050406030204" pitchFamily="18" charset="0"/>
                      </a:rPr>
                      <m:t>=0.732</m:t>
                    </m:r>
                  </m:oMath>
                </a14:m>
                <a:r>
                  <a:rPr lang="en-US" sz="2000" dirty="0"/>
                  <a:t>. That’s a bit more than 70%. </a:t>
                </a:r>
              </a:p>
              <a:p>
                <a:endParaRPr lang="en-US" sz="2000" dirty="0"/>
              </a:p>
              <a:p>
                <a:r>
                  <a:rPr lang="en-US" sz="2000" dirty="0"/>
                  <a:t>Is this evidence that the true population proportion is something different than 0.7? This is a job for a significance test.</a:t>
                </a:r>
              </a:p>
              <a:p>
                <a:endParaRPr lang="en-US" sz="2000" dirty="0"/>
              </a:p>
              <a:p>
                <a:r>
                  <a:rPr lang="en-US" sz="2400" b="1" dirty="0"/>
                  <a:t>The Hypotheses</a:t>
                </a:r>
                <a:r>
                  <a:rPr lang="en-US" sz="2400" dirty="0"/>
                  <a:t> </a:t>
                </a:r>
              </a:p>
              <a:p>
                <a:endParaRPr lang="en-US" sz="2400" dirty="0"/>
              </a:p>
              <a:p>
                <a:r>
                  <a:rPr lang="en-US" sz="2000" dirty="0"/>
                  <a:t>The null hypothesis says that the population proportion is 0.7 (</a:t>
                </a:r>
                <a:r>
                  <a:rPr lang="en-US" sz="2000" i="1" dirty="0"/>
                  <a:t>p</a:t>
                </a:r>
                <a:r>
                  <a:rPr lang="en-US" sz="2000" dirty="0"/>
                  <a:t> = 0.7). </a:t>
                </a:r>
              </a:p>
              <a:p>
                <a:endParaRPr lang="en-US" sz="2000" dirty="0"/>
              </a:p>
              <a:p>
                <a:r>
                  <a:rPr lang="en-US" sz="2000" dirty="0"/>
                  <a:t>The administrator believes that this value is incorrect, but she does not theorize ahead of time that the true value is higher than or lower than 0.7. She just believes the true population proportion is something different than 0.7, so the alternative hypothesis is just “the population proportion is not 0.7.” The two hypotheses are: </a:t>
                </a:r>
              </a:p>
              <a:p>
                <a:pPr marL="2684463"/>
                <a:r>
                  <a:rPr lang="en-US" sz="2000" dirty="0"/>
                  <a:t>H</a:t>
                </a:r>
                <a:r>
                  <a:rPr lang="en-US" sz="2000" baseline="-25000" dirty="0"/>
                  <a:t>0</a:t>
                </a:r>
                <a:r>
                  <a:rPr lang="en-US" sz="2000" dirty="0"/>
                  <a:t> :</a:t>
                </a:r>
                <a:r>
                  <a:rPr lang="en-US" sz="2000" i="1" dirty="0"/>
                  <a:t>p</a:t>
                </a:r>
                <a:r>
                  <a:rPr lang="en-US" sz="2000" dirty="0"/>
                  <a:t> = 0.7 </a:t>
                </a:r>
              </a:p>
              <a:p>
                <a:pPr marL="2684463"/>
                <a:r>
                  <a:rPr lang="en-US" sz="2000" dirty="0"/>
                  <a:t>H</a:t>
                </a:r>
                <a:r>
                  <a:rPr lang="en-US" sz="2000" baseline="-25000" dirty="0"/>
                  <a:t>a</a:t>
                </a:r>
                <a:r>
                  <a:rPr lang="en-US" sz="2000" dirty="0"/>
                  <a:t>: </a:t>
                </a:r>
                <a:r>
                  <a:rPr lang="en-US" sz="2000" i="1" dirty="0"/>
                  <a:t>p</a:t>
                </a:r>
                <a:r>
                  <a:rPr lang="en-US" sz="2000" dirty="0"/>
                  <a:t> ≠ 0.7</a:t>
                </a:r>
              </a:p>
            </p:txBody>
          </p:sp>
        </mc:Choice>
        <mc:Fallback xmlns="">
          <p:sp>
            <p:nvSpPr>
              <p:cNvPr id="8" name="Rectangle 7"/>
              <p:cNvSpPr>
                <a:spLocks noRot="1" noChangeAspect="1" noMove="1" noResize="1" noEditPoints="1" noAdjustHandles="1" noChangeArrowheads="1" noChangeShapeType="1" noTextEdit="1"/>
              </p:cNvSpPr>
              <p:nvPr/>
            </p:nvSpPr>
            <p:spPr bwMode="auto">
              <a:xfrm>
                <a:off x="384048" y="1234440"/>
                <a:ext cx="8759952" cy="5269263"/>
              </a:xfrm>
              <a:prstGeom prst="rect">
                <a:avLst/>
              </a:prstGeom>
              <a:blipFill>
                <a:blip r:embed="rId3"/>
                <a:stretch>
                  <a:fillRect l="-1159" b="-962"/>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28046345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normal curve shows the P-value for testing whether the proportion of college students who work full- or part-time is different than 0.7. The values on the horizontal axis are as follows: 0.668, 0.7, and 0.732. Two vertical lines are drawn at 0.668 and 0.732 respectively. A callout pointing to the areas enclosed by the curve and the line from 0.668 and the curve and the line from 0.732 reads. P value equals 0.19.">
            <a:extLst>
              <a:ext uri="{FF2B5EF4-FFF2-40B4-BE49-F238E27FC236}">
                <a16:creationId xmlns:a16="http://schemas.microsoft.com/office/drawing/2014/main" id="{0C868A1C-E83C-4D38-A403-4178DC58D2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5901" y="1188720"/>
            <a:ext cx="5107090" cy="2678901"/>
          </a:xfrm>
          <a:prstGeom prst="rect">
            <a:avLst/>
          </a:prstGeom>
        </p:spPr>
      </p:pic>
      <p:sp>
        <p:nvSpPr>
          <p:cNvPr id="2" name="Title 1"/>
          <p:cNvSpPr>
            <a:spLocks noGrp="1"/>
          </p:cNvSpPr>
          <p:nvPr>
            <p:ph type="title"/>
          </p:nvPr>
        </p:nvSpPr>
        <p:spPr>
          <a:xfrm>
            <a:off x="419100" y="365760"/>
            <a:ext cx="8229600" cy="1143000"/>
          </a:xfrm>
        </p:spPr>
        <p:txBody>
          <a:bodyPr>
            <a:normAutofit fontScale="90000"/>
          </a:bodyPr>
          <a:lstStyle/>
          <a:p>
            <a:r>
              <a:rPr lang="en-US" sz="3600" b="1" dirty="0">
                <a:solidFill>
                  <a:schemeClr val="accent1"/>
                </a:solidFill>
              </a:rPr>
              <a:t>Example Working through College: P-value</a:t>
            </a:r>
            <a:br>
              <a:rPr lang="en-US" sz="3600" b="1" dirty="0">
                <a:solidFill>
                  <a:schemeClr val="accent1"/>
                </a:solidFill>
              </a:rPr>
            </a:br>
            <a:endParaRPr lang="en-US" sz="3600" dirty="0"/>
          </a:p>
        </p:txBody>
      </p:sp>
      <p:sp>
        <p:nvSpPr>
          <p:cNvPr id="8" name="Rectangle 7"/>
          <p:cNvSpPr>
            <a:spLocks noChangeArrowheads="1"/>
          </p:cNvSpPr>
          <p:nvPr/>
        </p:nvSpPr>
        <p:spPr bwMode="auto">
          <a:xfrm>
            <a:off x="6896099" y="1226008"/>
            <a:ext cx="2359153" cy="523220"/>
          </a:xfrm>
          <a:prstGeom prst="rect">
            <a:avLst/>
          </a:prstGeom>
          <a:noFill/>
          <a:ln w="9525">
            <a:noFill/>
            <a:miter lim="800000"/>
            <a:headEnd/>
            <a:tailEnd/>
          </a:ln>
        </p:spPr>
        <p:txBody>
          <a:bodyPr wrap="square">
            <a:spAutoFit/>
          </a:bodyPr>
          <a:lstStyle/>
          <a:p>
            <a:r>
              <a:rPr lang="en-US" sz="2800" b="1" dirty="0"/>
              <a:t>The </a:t>
            </a:r>
            <a:r>
              <a:rPr lang="en-US" sz="2800" b="1" i="1" dirty="0"/>
              <a:t>P</a:t>
            </a:r>
            <a:r>
              <a:rPr lang="en-US" sz="2800" b="1" dirty="0"/>
              <a:t>-value</a:t>
            </a:r>
            <a:endParaRPr lang="en-US" sz="2800"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7DAA81A2-E51B-F743-991D-667111E9816A}"/>
                  </a:ext>
                </a:extLst>
              </p:cNvPr>
              <p:cNvSpPr>
                <a:spLocks noChangeArrowheads="1"/>
              </p:cNvSpPr>
              <p:nvPr/>
            </p:nvSpPr>
            <p:spPr bwMode="auto">
              <a:xfrm>
                <a:off x="495300" y="997681"/>
                <a:ext cx="4559300" cy="3477875"/>
              </a:xfrm>
              <a:prstGeom prst="rect">
                <a:avLst/>
              </a:prstGeom>
              <a:noFill/>
              <a:ln w="9525">
                <a:noFill/>
                <a:miter lim="800000"/>
                <a:headEnd/>
                <a:tailEnd/>
              </a:ln>
            </p:spPr>
            <p:txBody>
              <a:bodyPr wrap="square">
                <a:spAutoFit/>
              </a:bodyPr>
              <a:lstStyle/>
              <a:p>
                <a:r>
                  <a:rPr lang="en-US" sz="2000" dirty="0"/>
                  <a:t>Because the alternative hypothesis allows </a:t>
                </a:r>
                <a:r>
                  <a:rPr lang="en-US" sz="2000" i="1" dirty="0"/>
                  <a:t>p</a:t>
                </a:r>
                <a:r>
                  <a:rPr lang="en-US" sz="2000" dirty="0"/>
                  <a:t> to lie on either side of 0.7, values of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𝑝</m:t>
                        </m:r>
                      </m:e>
                    </m:acc>
                  </m:oMath>
                </a14:m>
                <a:r>
                  <a:rPr lang="en-US" sz="2000" dirty="0"/>
                  <a:t> far from 0.7 in either direction provide evidence against H</a:t>
                </a:r>
                <a:r>
                  <a:rPr lang="en-US" sz="2000" baseline="-25000" dirty="0"/>
                  <a:t>0</a:t>
                </a:r>
                <a:r>
                  <a:rPr lang="en-US" sz="2000" dirty="0"/>
                  <a:t> and in favor of H</a:t>
                </a:r>
                <a:r>
                  <a:rPr lang="en-US" sz="2000" baseline="-25000" dirty="0"/>
                  <a:t>a</a:t>
                </a:r>
                <a:r>
                  <a:rPr lang="en-US" sz="2000" dirty="0"/>
                  <a:t>. The </a:t>
                </a:r>
                <a:r>
                  <a:rPr lang="en-US" sz="2000" i="1" dirty="0"/>
                  <a:t>P</a:t>
                </a:r>
                <a:r>
                  <a:rPr lang="en-US" sz="2000" dirty="0"/>
                  <a:t>-value is, therefore, the probability that the observed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𝑝</m:t>
                        </m:r>
                      </m:e>
                    </m:acc>
                  </m:oMath>
                </a14:m>
                <a:r>
                  <a:rPr lang="en-US" sz="2000" dirty="0"/>
                  <a:t> lies as far from 0.7 in either direction as the observed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𝑝</m:t>
                        </m:r>
                      </m:e>
                    </m:acc>
                  </m:oMath>
                </a14:m>
                <a:r>
                  <a:rPr lang="en-US" sz="2000" dirty="0"/>
                  <a:t> = 0.732. </a:t>
                </a:r>
              </a:p>
              <a:p>
                <a:r>
                  <a:rPr lang="en-US" sz="2000" dirty="0"/>
                  <a:t>Figure shows this probability as area under the Normal curve. It is </a:t>
                </a:r>
                <a:r>
                  <a:rPr lang="en-US" sz="2000" i="1" dirty="0"/>
                  <a:t>P</a:t>
                </a:r>
                <a:r>
                  <a:rPr lang="en-US" sz="2000" dirty="0"/>
                  <a:t> = 0.19.</a:t>
                </a:r>
              </a:p>
            </p:txBody>
          </p:sp>
        </mc:Choice>
        <mc:Fallback xmlns="">
          <p:sp>
            <p:nvSpPr>
              <p:cNvPr id="5" name="Rectangle 4">
                <a:extLst>
                  <a:ext uri="{FF2B5EF4-FFF2-40B4-BE49-F238E27FC236}">
                    <a16:creationId xmlns:a16="http://schemas.microsoft.com/office/drawing/2014/main" id="{7DAA81A2-E51B-F743-991D-667111E9816A}"/>
                  </a:ext>
                </a:extLst>
              </p:cNvPr>
              <p:cNvSpPr>
                <a:spLocks noRot="1" noChangeAspect="1" noMove="1" noResize="1" noEditPoints="1" noAdjustHandles="1" noChangeArrowheads="1" noChangeShapeType="1" noTextEdit="1"/>
              </p:cNvSpPr>
              <p:nvPr/>
            </p:nvSpPr>
            <p:spPr bwMode="auto">
              <a:xfrm>
                <a:off x="495300" y="997681"/>
                <a:ext cx="4559300" cy="3477875"/>
              </a:xfrm>
              <a:prstGeom prst="rect">
                <a:avLst/>
              </a:prstGeom>
              <a:blipFill>
                <a:blip r:embed="rId4"/>
                <a:stretch>
                  <a:fillRect l="-1111" t="-1091" b="-2182"/>
                </a:stretch>
              </a:blipFill>
              <a:ln w="9525">
                <a:noFill/>
                <a:miter lim="800000"/>
                <a:headEnd/>
                <a:tailEnd/>
              </a:ln>
            </p:spPr>
            <p:txBody>
              <a:bodyPr/>
              <a:lstStyle/>
              <a:p>
                <a:r>
                  <a:rPr lang="en-US">
                    <a:noFill/>
                  </a:rPr>
                  <a:t> </a:t>
                </a:r>
              </a:p>
            </p:txBody>
          </p:sp>
        </mc:Fallback>
      </mc:AlternateContent>
      <p:sp>
        <p:nvSpPr>
          <p:cNvPr id="6" name="Rectangle 5">
            <a:extLst>
              <a:ext uri="{FF2B5EF4-FFF2-40B4-BE49-F238E27FC236}">
                <a16:creationId xmlns:a16="http://schemas.microsoft.com/office/drawing/2014/main" id="{927D6D86-0199-BE46-BA47-E974D87D1856}"/>
              </a:ext>
            </a:extLst>
          </p:cNvPr>
          <p:cNvSpPr>
            <a:spLocks noChangeArrowheads="1"/>
          </p:cNvSpPr>
          <p:nvPr/>
        </p:nvSpPr>
        <p:spPr bwMode="auto">
          <a:xfrm>
            <a:off x="548724" y="4608681"/>
            <a:ext cx="8353976" cy="1631216"/>
          </a:xfrm>
          <a:prstGeom prst="rect">
            <a:avLst/>
          </a:prstGeom>
          <a:noFill/>
          <a:ln w="9525">
            <a:noFill/>
            <a:miter lim="800000"/>
            <a:headEnd/>
            <a:tailEnd/>
          </a:ln>
        </p:spPr>
        <p:txBody>
          <a:bodyPr wrap="square">
            <a:spAutoFit/>
          </a:bodyPr>
          <a:lstStyle/>
          <a:p>
            <a:r>
              <a:rPr lang="en-US" sz="2000" b="1" dirty="0"/>
              <a:t>The Conclusion</a:t>
            </a:r>
          </a:p>
          <a:p>
            <a:r>
              <a:rPr lang="en-US" sz="2000" dirty="0"/>
              <a:t>If the true population proportion is 0.7, the probability we would obtain a sample proportion this far or farther from 0.7 is 0.19. </a:t>
            </a:r>
          </a:p>
          <a:p>
            <a:r>
              <a:rPr lang="en-US" sz="2000" dirty="0"/>
              <a:t>We therefore cannot reject the claim that 70% of college students work full- or part-time while attending college.</a:t>
            </a:r>
          </a:p>
        </p:txBody>
      </p:sp>
    </p:spTree>
    <p:extLst>
      <p:ext uri="{BB962C8B-B14F-4D97-AF65-F5344CB8AC3E}">
        <p14:creationId xmlns:p14="http://schemas.microsoft.com/office/powerpoint/2010/main" val="155571534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One sided and Two sided Tests</a:t>
            </a:r>
            <a:br>
              <a:rPr lang="en-US" sz="3600" b="1" dirty="0">
                <a:solidFill>
                  <a:schemeClr val="accent1"/>
                </a:solidFill>
              </a:rPr>
            </a:br>
            <a:endParaRPr lang="en-US" sz="3600" dirty="0"/>
          </a:p>
        </p:txBody>
      </p:sp>
      <p:sp>
        <p:nvSpPr>
          <p:cNvPr id="8" name="Rectangle 7"/>
          <p:cNvSpPr>
            <a:spLocks noChangeArrowheads="1"/>
          </p:cNvSpPr>
          <p:nvPr/>
        </p:nvSpPr>
        <p:spPr bwMode="auto">
          <a:xfrm>
            <a:off x="301752" y="1280160"/>
            <a:ext cx="8759952" cy="4832092"/>
          </a:xfrm>
          <a:prstGeom prst="rect">
            <a:avLst/>
          </a:prstGeom>
          <a:noFill/>
          <a:ln w="9525">
            <a:noFill/>
            <a:miter lim="800000"/>
            <a:headEnd/>
            <a:tailEnd/>
          </a:ln>
        </p:spPr>
        <p:txBody>
          <a:bodyPr wrap="square">
            <a:spAutoFit/>
          </a:bodyPr>
          <a:lstStyle/>
          <a:p>
            <a:r>
              <a:rPr lang="en-US" sz="2800" dirty="0"/>
              <a:t>The alternative H</a:t>
            </a:r>
            <a:r>
              <a:rPr lang="en-US" sz="2800" baseline="-25000" dirty="0"/>
              <a:t>a</a:t>
            </a:r>
            <a:r>
              <a:rPr lang="en-US" sz="2800" dirty="0"/>
              <a:t>: </a:t>
            </a:r>
            <a:r>
              <a:rPr lang="en-US" sz="2800" i="1" dirty="0"/>
              <a:t>p</a:t>
            </a:r>
            <a:r>
              <a:rPr lang="en-US" sz="2800" dirty="0"/>
              <a:t> &gt; 0.5 in the Coffee Example is a </a:t>
            </a:r>
            <a:r>
              <a:rPr lang="en-US" sz="2800" b="1" dirty="0">
                <a:solidFill>
                  <a:schemeClr val="accent6"/>
                </a:solidFill>
              </a:rPr>
              <a:t>one-sided alternative </a:t>
            </a:r>
            <a:r>
              <a:rPr lang="en-US" sz="2800" dirty="0"/>
              <a:t>because the effect we seek evidence for says that the population proportion is greater than one-half. </a:t>
            </a:r>
          </a:p>
          <a:p>
            <a:endParaRPr lang="en-US" sz="2800" dirty="0"/>
          </a:p>
          <a:p>
            <a:r>
              <a:rPr lang="en-US" sz="2800" dirty="0"/>
              <a:t>The alternative H</a:t>
            </a:r>
            <a:r>
              <a:rPr lang="en-US" sz="2800" baseline="-25000" dirty="0"/>
              <a:t>a</a:t>
            </a:r>
            <a:r>
              <a:rPr lang="en-US" sz="2800" dirty="0"/>
              <a:t>: </a:t>
            </a:r>
            <a:r>
              <a:rPr lang="en-US" sz="2800" i="1" dirty="0"/>
              <a:t>p</a:t>
            </a:r>
            <a:r>
              <a:rPr lang="en-US" sz="2800" dirty="0"/>
              <a:t> ≠ 0.7 in the College Example is a </a:t>
            </a:r>
            <a:r>
              <a:rPr lang="en-US" sz="2800" b="1" dirty="0">
                <a:solidFill>
                  <a:schemeClr val="accent6"/>
                </a:solidFill>
              </a:rPr>
              <a:t>two-sided alternative </a:t>
            </a:r>
            <a:r>
              <a:rPr lang="en-US" sz="2800" dirty="0"/>
              <a:t>because we ask whether or not the proportion differs from 0.7. Whether the alternative is one-sided or two-sided determines whether sample results that are extreme in one direction or in both directions count as evidence against H</a:t>
            </a:r>
            <a:r>
              <a:rPr lang="en-US" sz="2800" baseline="-25000" dirty="0"/>
              <a:t>0</a:t>
            </a:r>
            <a:r>
              <a:rPr lang="en-US" sz="2800" dirty="0"/>
              <a:t> in favor of H</a:t>
            </a:r>
            <a:r>
              <a:rPr lang="en-US" sz="2800" baseline="-25000" dirty="0"/>
              <a:t>a</a:t>
            </a:r>
            <a:r>
              <a:rPr lang="en-US" sz="2800" dirty="0"/>
              <a:t>.</a:t>
            </a:r>
          </a:p>
        </p:txBody>
      </p:sp>
    </p:spTree>
    <p:extLst>
      <p:ext uri="{BB962C8B-B14F-4D97-AF65-F5344CB8AC3E}">
        <p14:creationId xmlns:p14="http://schemas.microsoft.com/office/powerpoint/2010/main" val="338517363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Statistical Significance</a:t>
            </a:r>
            <a:br>
              <a:rPr lang="en-US" sz="3600" b="1" dirty="0">
                <a:solidFill>
                  <a:schemeClr val="accent1"/>
                </a:solidFill>
              </a:rPr>
            </a:br>
            <a:endParaRPr lang="en-US" sz="3600" dirty="0"/>
          </a:p>
        </p:txBody>
      </p:sp>
      <p:sp>
        <p:nvSpPr>
          <p:cNvPr id="8" name="Rectangle 7"/>
          <p:cNvSpPr>
            <a:spLocks noChangeArrowheads="1"/>
          </p:cNvSpPr>
          <p:nvPr/>
        </p:nvSpPr>
        <p:spPr bwMode="auto">
          <a:xfrm>
            <a:off x="301752" y="1198880"/>
            <a:ext cx="8759952" cy="6063198"/>
          </a:xfrm>
          <a:prstGeom prst="rect">
            <a:avLst/>
          </a:prstGeom>
          <a:noFill/>
          <a:ln w="9525">
            <a:noFill/>
            <a:miter lim="800000"/>
            <a:headEnd/>
            <a:tailEnd/>
          </a:ln>
        </p:spPr>
        <p:txBody>
          <a:bodyPr wrap="square">
            <a:spAutoFit/>
          </a:bodyPr>
          <a:lstStyle/>
          <a:p>
            <a:r>
              <a:rPr lang="en-US" sz="2000" dirty="0"/>
              <a:t>We can decide in advance how much evidence against H</a:t>
            </a:r>
            <a:r>
              <a:rPr lang="en-US" sz="2000" baseline="-25000" dirty="0"/>
              <a:t>0</a:t>
            </a:r>
            <a:r>
              <a:rPr lang="en-US" sz="2000" dirty="0"/>
              <a:t> we will insist on. </a:t>
            </a:r>
          </a:p>
          <a:p>
            <a:endParaRPr lang="en-US" sz="2000" dirty="0"/>
          </a:p>
          <a:p>
            <a:r>
              <a:rPr lang="en-US" sz="2000" dirty="0"/>
              <a:t>The way to do this is to say, before any data are collected, how small a </a:t>
            </a:r>
            <a:r>
              <a:rPr lang="en-US" sz="2000" i="1" dirty="0"/>
              <a:t>P</a:t>
            </a:r>
            <a:r>
              <a:rPr lang="en-US" sz="2000" dirty="0"/>
              <a:t>-value we require. </a:t>
            </a:r>
          </a:p>
          <a:p>
            <a:endParaRPr lang="en-US" sz="2000" dirty="0"/>
          </a:p>
          <a:p>
            <a:r>
              <a:rPr lang="en-US" sz="2000" dirty="0"/>
              <a:t>The decisive value of </a:t>
            </a:r>
            <a:r>
              <a:rPr lang="en-US" sz="2000" i="1" dirty="0"/>
              <a:t>P</a:t>
            </a:r>
            <a:r>
              <a:rPr lang="en-US" sz="2000" dirty="0"/>
              <a:t> is called the </a:t>
            </a:r>
            <a:r>
              <a:rPr lang="en-US" sz="2000" b="1" dirty="0"/>
              <a:t>significance level</a:t>
            </a:r>
            <a:r>
              <a:rPr lang="en-US" sz="2000" dirty="0"/>
              <a:t>. </a:t>
            </a:r>
          </a:p>
          <a:p>
            <a:endParaRPr lang="en-US" sz="2000" dirty="0"/>
          </a:p>
          <a:p>
            <a:r>
              <a:rPr lang="en-US" sz="2000" dirty="0"/>
              <a:t>It is usual to write the significance level as </a:t>
            </a:r>
            <a:r>
              <a:rPr lang="el-GR" sz="2000" dirty="0"/>
              <a:t>α</a:t>
            </a:r>
            <a:r>
              <a:rPr lang="en-US" sz="2000" dirty="0"/>
              <a:t>, the Greek letter alpha. </a:t>
            </a:r>
          </a:p>
          <a:p>
            <a:endParaRPr lang="en-US" sz="2000" dirty="0"/>
          </a:p>
          <a:p>
            <a:r>
              <a:rPr lang="en-US" sz="2000" dirty="0"/>
              <a:t>If we choose </a:t>
            </a:r>
            <a:r>
              <a:rPr lang="el-GR" sz="2000" dirty="0"/>
              <a:t>α</a:t>
            </a:r>
            <a:r>
              <a:rPr lang="en-US" sz="2000" dirty="0"/>
              <a:t> = 0.05, we are requiring that the data give evidence against H</a:t>
            </a:r>
            <a:r>
              <a:rPr lang="en-US" sz="2000" baseline="-25000" dirty="0"/>
              <a:t>0</a:t>
            </a:r>
            <a:r>
              <a:rPr lang="en-US" sz="2000" dirty="0"/>
              <a:t> so strong that it would happen no more than 5% of the time (one time in 20) when H</a:t>
            </a:r>
            <a:r>
              <a:rPr lang="en-US" sz="2000" baseline="-25000" dirty="0"/>
              <a:t>0</a:t>
            </a:r>
            <a:r>
              <a:rPr lang="en-US" sz="2000" dirty="0"/>
              <a:t> is true. </a:t>
            </a:r>
          </a:p>
          <a:p>
            <a:endParaRPr lang="en-US" sz="2000" dirty="0"/>
          </a:p>
          <a:p>
            <a:r>
              <a:rPr lang="en-US" sz="2000" dirty="0"/>
              <a:t>If the </a:t>
            </a:r>
            <a:r>
              <a:rPr lang="en-US" sz="2000" i="1" dirty="0"/>
              <a:t>P</a:t>
            </a:r>
            <a:r>
              <a:rPr lang="en-US" sz="2000" dirty="0"/>
              <a:t>-value is as small or smaller than </a:t>
            </a:r>
            <a:r>
              <a:rPr lang="el-GR" sz="2000" dirty="0"/>
              <a:t>α</a:t>
            </a:r>
            <a:r>
              <a:rPr lang="en-US" sz="2000" dirty="0"/>
              <a:t>, we say that the data are </a:t>
            </a:r>
            <a:r>
              <a:rPr lang="en-US" sz="2000" b="1" dirty="0"/>
              <a:t>statistically significant at level </a:t>
            </a:r>
            <a:r>
              <a:rPr lang="el-GR" sz="2000" b="1" dirty="0"/>
              <a:t>α</a:t>
            </a:r>
            <a:r>
              <a:rPr lang="en-US" sz="2000" dirty="0"/>
              <a:t>.</a:t>
            </a:r>
          </a:p>
          <a:p>
            <a:endParaRPr lang="en-US" sz="2000" dirty="0"/>
          </a:p>
          <a:p>
            <a:endParaRPr lang="en-US" sz="2000" dirty="0"/>
          </a:p>
          <a:p>
            <a:endParaRPr lang="en-US" sz="2000" dirty="0"/>
          </a:p>
          <a:p>
            <a:endParaRPr lang="en-US" sz="2800" dirty="0"/>
          </a:p>
        </p:txBody>
      </p:sp>
    </p:spTree>
    <p:extLst>
      <p:ext uri="{BB962C8B-B14F-4D97-AF65-F5344CB8AC3E}">
        <p14:creationId xmlns:p14="http://schemas.microsoft.com/office/powerpoint/2010/main" val="65891609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56260"/>
            <a:ext cx="8229600" cy="1143000"/>
          </a:xfrm>
        </p:spPr>
        <p:txBody>
          <a:bodyPr>
            <a:normAutofit fontScale="90000"/>
          </a:bodyPr>
          <a:lstStyle/>
          <a:p>
            <a:r>
              <a:rPr lang="en-US" sz="3600" b="1" dirty="0">
                <a:solidFill>
                  <a:schemeClr val="accent1"/>
                </a:solidFill>
              </a:rPr>
              <a:t>Statistical Significance or not likely to happen just by chance</a:t>
            </a:r>
            <a:br>
              <a:rPr lang="en-US" sz="3600" b="1" dirty="0">
                <a:solidFill>
                  <a:schemeClr val="accent1"/>
                </a:solidFill>
              </a:rPr>
            </a:br>
            <a:endParaRPr lang="en-US" sz="3600" dirty="0"/>
          </a:p>
        </p:txBody>
      </p:sp>
      <p:sp>
        <p:nvSpPr>
          <p:cNvPr id="8" name="Rectangle 7"/>
          <p:cNvSpPr>
            <a:spLocks noChangeArrowheads="1"/>
          </p:cNvSpPr>
          <p:nvPr/>
        </p:nvSpPr>
        <p:spPr bwMode="auto">
          <a:xfrm>
            <a:off x="301752" y="1737360"/>
            <a:ext cx="8759952" cy="5139869"/>
          </a:xfrm>
          <a:prstGeom prst="rect">
            <a:avLst/>
          </a:prstGeom>
          <a:noFill/>
          <a:ln w="9525">
            <a:noFill/>
            <a:miter lim="800000"/>
            <a:headEnd/>
            <a:tailEnd/>
          </a:ln>
        </p:spPr>
        <p:txBody>
          <a:bodyPr wrap="square">
            <a:spAutoFit/>
          </a:bodyPr>
          <a:lstStyle/>
          <a:p>
            <a:r>
              <a:rPr lang="en-US" sz="2000" i="1" dirty="0"/>
              <a:t>Significant</a:t>
            </a:r>
            <a:r>
              <a:rPr lang="en-US" sz="2000" dirty="0"/>
              <a:t> in the statistical sense does not mean “important.’’ It means simply “</a:t>
            </a:r>
            <a:r>
              <a:rPr lang="en-US" sz="2000" b="1" dirty="0">
                <a:solidFill>
                  <a:schemeClr val="accent6"/>
                </a:solidFill>
              </a:rPr>
              <a:t>not likely to happen just by chance</a:t>
            </a:r>
            <a:r>
              <a:rPr lang="en-US" sz="2000" dirty="0"/>
              <a:t>.’’</a:t>
            </a:r>
          </a:p>
          <a:p>
            <a:endParaRPr lang="en-US" sz="2000" dirty="0"/>
          </a:p>
          <a:p>
            <a:r>
              <a:rPr lang="en-US" sz="2000" dirty="0"/>
              <a:t>You will often see significance at level 0.01 expressed by the statement, “The results were significant (</a:t>
            </a:r>
            <a:r>
              <a:rPr lang="en-US" sz="2000" i="1" dirty="0"/>
              <a:t>P</a:t>
            </a:r>
            <a:r>
              <a:rPr lang="en-US" sz="2000" dirty="0"/>
              <a:t> &lt; 0.01).’’ Here, </a:t>
            </a:r>
            <a:r>
              <a:rPr lang="en-US" sz="2000" i="1" dirty="0"/>
              <a:t>P</a:t>
            </a:r>
            <a:r>
              <a:rPr lang="en-US" sz="2000" dirty="0"/>
              <a:t> stands for the </a:t>
            </a:r>
            <a:r>
              <a:rPr lang="en-US" sz="2000" i="1" dirty="0"/>
              <a:t>P</a:t>
            </a:r>
            <a:r>
              <a:rPr lang="en-US" sz="2000" dirty="0"/>
              <a:t>-value.</a:t>
            </a:r>
          </a:p>
          <a:p>
            <a:endParaRPr lang="en-US" sz="2000" dirty="0"/>
          </a:p>
          <a:p>
            <a:r>
              <a:rPr lang="en-US" sz="2000" dirty="0"/>
              <a:t>One traditional level of significance to use is 0.05. The origins of this appear to trace back to the British statistician and geneticist Sir Ronald A. Fisher. </a:t>
            </a:r>
          </a:p>
          <a:p>
            <a:endParaRPr lang="en-US" sz="2000" dirty="0"/>
          </a:p>
          <a:p>
            <a:r>
              <a:rPr lang="en-US" sz="2000" dirty="0"/>
              <a:t>Fisher once wrote that it was convenient to consider sample statistics that are two or more standard deviations away from the mean as being significant. </a:t>
            </a:r>
          </a:p>
          <a:p>
            <a:endParaRPr lang="en-US" sz="2000" dirty="0"/>
          </a:p>
          <a:p>
            <a:r>
              <a:rPr lang="en-US" sz="2000" dirty="0"/>
              <a:t>Of course, we don’t have to make use of traditional levels of significance such as 5% and 1%. </a:t>
            </a:r>
          </a:p>
          <a:p>
            <a:endParaRPr lang="en-US" sz="2800" dirty="0"/>
          </a:p>
        </p:txBody>
      </p:sp>
    </p:spTree>
    <p:extLst>
      <p:ext uri="{BB962C8B-B14F-4D97-AF65-F5344CB8AC3E}">
        <p14:creationId xmlns:p14="http://schemas.microsoft.com/office/powerpoint/2010/main" val="190966956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Evidence against the null Hypothesis</a:t>
            </a:r>
            <a:br>
              <a:rPr lang="en-US" sz="3600" b="1" dirty="0">
                <a:solidFill>
                  <a:schemeClr val="accent1"/>
                </a:solidFill>
              </a:rPr>
            </a:br>
            <a:endParaRPr lang="en-US" sz="3600" dirty="0"/>
          </a:p>
        </p:txBody>
      </p:sp>
      <p:sp>
        <p:nvSpPr>
          <p:cNvPr id="8" name="Rectangle 7"/>
          <p:cNvSpPr>
            <a:spLocks noChangeArrowheads="1"/>
          </p:cNvSpPr>
          <p:nvPr/>
        </p:nvSpPr>
        <p:spPr bwMode="auto">
          <a:xfrm>
            <a:off x="301752" y="1188720"/>
            <a:ext cx="8759952" cy="5262979"/>
          </a:xfrm>
          <a:prstGeom prst="rect">
            <a:avLst/>
          </a:prstGeom>
          <a:noFill/>
          <a:ln w="9525">
            <a:noFill/>
            <a:miter lim="800000"/>
            <a:headEnd/>
            <a:tailEnd/>
          </a:ln>
        </p:spPr>
        <p:txBody>
          <a:bodyPr wrap="square">
            <a:spAutoFit/>
          </a:bodyPr>
          <a:lstStyle/>
          <a:p>
            <a:r>
              <a:rPr lang="en-US" sz="2800" dirty="0"/>
              <a:t>The </a:t>
            </a:r>
            <a:r>
              <a:rPr lang="en-US" sz="2800" i="1" dirty="0"/>
              <a:t>P</a:t>
            </a:r>
            <a:r>
              <a:rPr lang="en-US" sz="2800" dirty="0"/>
              <a:t>-value is more informative because it allows us to assess significance at any level we choose. </a:t>
            </a:r>
          </a:p>
          <a:p>
            <a:endParaRPr lang="en-US" sz="2800" dirty="0"/>
          </a:p>
          <a:p>
            <a:r>
              <a:rPr lang="en-US" sz="2800" dirty="0"/>
              <a:t>A result with </a:t>
            </a:r>
            <a:r>
              <a:rPr lang="en-US" sz="2800" i="1" dirty="0"/>
              <a:t>P</a:t>
            </a:r>
            <a:r>
              <a:rPr lang="en-US" sz="2800" dirty="0"/>
              <a:t> = 0.03 is significant at the </a:t>
            </a:r>
            <a:r>
              <a:rPr lang="el-GR" sz="2800" dirty="0"/>
              <a:t>α</a:t>
            </a:r>
            <a:r>
              <a:rPr lang="en-US" sz="2800" dirty="0"/>
              <a:t> = 0.05 level but not significant at the </a:t>
            </a:r>
            <a:r>
              <a:rPr lang="el-GR" sz="2800" dirty="0"/>
              <a:t>α</a:t>
            </a:r>
            <a:r>
              <a:rPr lang="en-US" sz="2800" dirty="0"/>
              <a:t> = 0.01 level.</a:t>
            </a:r>
          </a:p>
          <a:p>
            <a:endParaRPr lang="en-US" sz="2800" dirty="0"/>
          </a:p>
          <a:p>
            <a:r>
              <a:rPr lang="en-US" sz="2800" dirty="0"/>
              <a:t>Nonetheless, the traditional significance levels are widely accepted guidelines for “how much evidence is enough.’’ We might say that </a:t>
            </a:r>
            <a:r>
              <a:rPr lang="en-US" sz="2800" i="1" dirty="0"/>
              <a:t>P</a:t>
            </a:r>
            <a:r>
              <a:rPr lang="en-US" sz="2800" dirty="0"/>
              <a:t> &lt; 0.10 indicates “some evidence’’ against the null hypothesis, </a:t>
            </a:r>
            <a:r>
              <a:rPr lang="en-US" sz="2800" i="1" dirty="0"/>
              <a:t>P</a:t>
            </a:r>
            <a:r>
              <a:rPr lang="en-US" sz="2800" dirty="0"/>
              <a:t> &lt; 0.05 is “moderate evidence,’’ and </a:t>
            </a:r>
            <a:r>
              <a:rPr lang="en-US" sz="2800" i="1" dirty="0"/>
              <a:t>P</a:t>
            </a:r>
            <a:r>
              <a:rPr lang="en-US" sz="2800" dirty="0"/>
              <a:t> &lt; 0.01 is “strong evidence.’’</a:t>
            </a:r>
          </a:p>
        </p:txBody>
      </p:sp>
    </p:spTree>
    <p:extLst>
      <p:ext uri="{BB962C8B-B14F-4D97-AF65-F5344CB8AC3E}">
        <p14:creationId xmlns:p14="http://schemas.microsoft.com/office/powerpoint/2010/main" val="65215752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Confidence Interval of a Proportion</a:t>
            </a:r>
            <a:br>
              <a:rPr lang="en-US" sz="3600" b="1" dirty="0">
                <a:solidFill>
                  <a:schemeClr val="accent1"/>
                </a:solidFill>
              </a:rPr>
            </a:br>
            <a:endParaRPr lang="en-US" sz="3600" dirty="0"/>
          </a:p>
        </p:txBody>
      </p:sp>
      <mc:AlternateContent xmlns:mc="http://schemas.openxmlformats.org/markup-compatibility/2006" xmlns:a14="http://schemas.microsoft.com/office/drawing/2010/main">
        <mc:Choice Requires="a14">
          <p:sp>
            <p:nvSpPr>
              <p:cNvPr id="8" name="Rectangle 7"/>
              <p:cNvSpPr/>
              <p:nvPr/>
            </p:nvSpPr>
            <p:spPr>
              <a:xfrm>
                <a:off x="301752" y="1122680"/>
                <a:ext cx="8759952" cy="5693866"/>
              </a:xfrm>
              <a:prstGeom prst="rect">
                <a:avLst/>
              </a:prstGeom>
            </p:spPr>
            <p:txBody>
              <a:bodyPr>
                <a:spAutoFit/>
              </a:bodyPr>
              <a:lstStyle/>
              <a:p>
                <a:pPr fontAlgn="auto">
                  <a:spcBef>
                    <a:spcPts val="0"/>
                  </a:spcBef>
                  <a:spcAft>
                    <a:spcPts val="0"/>
                  </a:spcAft>
                  <a:defRPr/>
                </a:pPr>
                <a:r>
                  <a:rPr lang="en-US" sz="2800" dirty="0"/>
                  <a:t> A </a:t>
                </a:r>
                <a:r>
                  <a:rPr lang="en-US" sz="2800" b="1" dirty="0">
                    <a:solidFill>
                      <a:srgbClr val="8B0000"/>
                    </a:solidFill>
                  </a:rPr>
                  <a:t>95% confidence interval</a:t>
                </a:r>
                <a:r>
                  <a:rPr lang="en-US" sz="2800" dirty="0"/>
                  <a:t> is an interval calculated from sample data by a process that is guaranteed to capture the true population parameter in 95% of all samples.</a:t>
                </a:r>
              </a:p>
              <a:p>
                <a:pPr fontAlgn="auto">
                  <a:spcBef>
                    <a:spcPts val="0"/>
                  </a:spcBef>
                  <a:spcAft>
                    <a:spcPts val="0"/>
                  </a:spcAft>
                  <a:defRPr/>
                </a:pPr>
                <a:endParaRPr lang="en-US" sz="2800" dirty="0"/>
              </a:p>
              <a:p>
                <a:pPr fontAlgn="auto">
                  <a:spcBef>
                    <a:spcPts val="0"/>
                  </a:spcBef>
                  <a:spcAft>
                    <a:spcPts val="0"/>
                  </a:spcAft>
                  <a:defRPr/>
                </a:pPr>
                <a:r>
                  <a:rPr lang="en-US" sz="2800" dirty="0"/>
                  <a:t>We want to estimate the proportion </a:t>
                </a:r>
                <a:r>
                  <a:rPr lang="en-US" sz="2800" i="1" dirty="0"/>
                  <a:t>p</a:t>
                </a:r>
                <a:r>
                  <a:rPr lang="en-US" sz="2800" dirty="0"/>
                  <a:t> of the individuals in a population who have some characteristic. Let’s call the characteristic we are looking for a “success.’’ </a:t>
                </a:r>
              </a:p>
              <a:p>
                <a:pPr fontAlgn="auto">
                  <a:spcBef>
                    <a:spcPts val="0"/>
                  </a:spcBef>
                  <a:spcAft>
                    <a:spcPts val="0"/>
                  </a:spcAft>
                  <a:defRPr/>
                </a:pPr>
                <a:endParaRPr lang="en-US" sz="2800" dirty="0"/>
              </a:p>
              <a:p>
                <a:pPr fontAlgn="auto">
                  <a:spcBef>
                    <a:spcPts val="0"/>
                  </a:spcBef>
                  <a:spcAft>
                    <a:spcPts val="0"/>
                  </a:spcAft>
                  <a:defRPr/>
                </a:pPr>
                <a:r>
                  <a:rPr lang="en-US" sz="2800" dirty="0"/>
                  <a:t>We use the proportion </a:t>
                </a:r>
                <a14:m>
                  <m:oMath xmlns:m="http://schemas.openxmlformats.org/officeDocument/2006/math">
                    <m:acc>
                      <m:accPr>
                        <m:chr m:val="̂"/>
                        <m:ctrlPr>
                          <a:rPr lang="en-US" sz="2800" i="1" dirty="0">
                            <a:latin typeface="Cambria Math" panose="02040503050406030204" pitchFamily="18" charset="0"/>
                          </a:rPr>
                        </m:ctrlPr>
                      </m:accPr>
                      <m:e>
                        <m:r>
                          <a:rPr lang="en-US" sz="2800" i="1" dirty="0">
                            <a:latin typeface="Cambria Math" panose="02040503050406030204" pitchFamily="18" charset="0"/>
                          </a:rPr>
                          <m:t>𝑝</m:t>
                        </m:r>
                      </m:e>
                    </m:acc>
                    <m:r>
                      <a:rPr lang="en-US" sz="2800" i="1" dirty="0">
                        <a:latin typeface="Cambria Math" panose="02040503050406030204" pitchFamily="18" charset="0"/>
                      </a:rPr>
                      <m:t> </m:t>
                    </m:r>
                  </m:oMath>
                </a14:m>
                <a:r>
                  <a:rPr lang="en-US" sz="2800" dirty="0"/>
                  <a:t>of successes in a simple random sample (SRS) to estimate the proportion </a:t>
                </a:r>
                <a:r>
                  <a:rPr lang="en-US" sz="2800" i="1" dirty="0"/>
                  <a:t>p</a:t>
                </a:r>
                <a:r>
                  <a:rPr lang="en-US" sz="2800" dirty="0"/>
                  <a:t> of successes in the population. </a:t>
                </a:r>
              </a:p>
              <a:p>
                <a:pPr fontAlgn="auto">
                  <a:spcBef>
                    <a:spcPts val="0"/>
                  </a:spcBef>
                  <a:spcAft>
                    <a:spcPts val="0"/>
                  </a:spcAft>
                  <a:defRPr/>
                </a:pPr>
                <a:endParaRPr lang="en-US" sz="2800" dirty="0"/>
              </a:p>
            </p:txBody>
          </p:sp>
        </mc:Choice>
        <mc:Fallback xmlns="">
          <p:sp>
            <p:nvSpPr>
              <p:cNvPr id="8" name="Rectangle 7"/>
              <p:cNvSpPr>
                <a:spLocks noRot="1" noChangeAspect="1" noMove="1" noResize="1" noEditPoints="1" noAdjustHandles="1" noChangeArrowheads="1" noChangeShapeType="1" noTextEdit="1"/>
              </p:cNvSpPr>
              <p:nvPr/>
            </p:nvSpPr>
            <p:spPr>
              <a:xfrm>
                <a:off x="301752" y="1122680"/>
                <a:ext cx="8759952" cy="5693866"/>
              </a:xfrm>
              <a:prstGeom prst="rect">
                <a:avLst/>
              </a:prstGeom>
              <a:blipFill>
                <a:blip r:embed="rId3"/>
                <a:stretch>
                  <a:fillRect l="-1594" t="-1114" r="-2464"/>
                </a:stretch>
              </a:blipFill>
            </p:spPr>
            <p:txBody>
              <a:bodyPr/>
              <a:lstStyle/>
              <a:p>
                <a:r>
                  <a:rPr lang="en-US">
                    <a:noFill/>
                  </a:rPr>
                  <a:t> </a:t>
                </a:r>
              </a:p>
            </p:txBody>
          </p:sp>
        </mc:Fallback>
      </mc:AlternateContent>
    </p:spTree>
    <p:extLst>
      <p:ext uri="{BB962C8B-B14F-4D97-AF65-F5344CB8AC3E}">
        <p14:creationId xmlns:p14="http://schemas.microsoft.com/office/powerpoint/2010/main" val="334786661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Example Tasting Coffee: Testing</a:t>
            </a:r>
            <a:br>
              <a:rPr lang="en-US" sz="3600" b="1" dirty="0">
                <a:solidFill>
                  <a:schemeClr val="accent1"/>
                </a:solidFill>
              </a:rPr>
            </a:br>
            <a:endParaRPr lang="en-US" sz="3600" dirty="0"/>
          </a:p>
        </p:txBody>
      </p:sp>
      <mc:AlternateContent xmlns:mc="http://schemas.openxmlformats.org/markup-compatibility/2006" xmlns:a14="http://schemas.microsoft.com/office/drawing/2010/main">
        <mc:Choice Requires="a14">
          <p:sp>
            <p:nvSpPr>
              <p:cNvPr id="8" name="Rectangle 7"/>
              <p:cNvSpPr>
                <a:spLocks noChangeArrowheads="1"/>
              </p:cNvSpPr>
              <p:nvPr/>
            </p:nvSpPr>
            <p:spPr bwMode="auto">
              <a:xfrm>
                <a:off x="301752" y="1193800"/>
                <a:ext cx="8759952" cy="4401205"/>
              </a:xfrm>
              <a:prstGeom prst="rect">
                <a:avLst/>
              </a:prstGeom>
              <a:noFill/>
              <a:ln w="9525">
                <a:noFill/>
                <a:miter lim="800000"/>
                <a:headEnd/>
                <a:tailEnd/>
              </a:ln>
            </p:spPr>
            <p:txBody>
              <a:bodyPr wrap="square">
                <a:spAutoFit/>
              </a:bodyPr>
              <a:lstStyle/>
              <a:p>
                <a:r>
                  <a:rPr lang="en-US" sz="2000" b="1" dirty="0"/>
                  <a:t>The hypotheses</a:t>
                </a:r>
                <a:r>
                  <a:rPr lang="en-US" sz="2000" dirty="0"/>
                  <a:t>. In the Coffee Example, we want to test the hypotheses H</a:t>
                </a:r>
                <a:r>
                  <a:rPr lang="en-US" sz="2000" baseline="-25000" dirty="0"/>
                  <a:t>0</a:t>
                </a:r>
                <a:r>
                  <a:rPr lang="en-US" sz="2000" dirty="0"/>
                  <a:t> : </a:t>
                </a:r>
                <a:r>
                  <a:rPr lang="en-US" sz="2000" i="1" dirty="0"/>
                  <a:t>p</a:t>
                </a:r>
                <a:r>
                  <a:rPr lang="en-US" sz="2000" dirty="0"/>
                  <a:t> = 0.5 H</a:t>
                </a:r>
                <a:r>
                  <a:rPr lang="en-US" sz="2000" baseline="-25000" dirty="0"/>
                  <a:t>a</a:t>
                </a:r>
                <a:r>
                  <a:rPr lang="en-US" sz="2000" dirty="0"/>
                  <a:t>: </a:t>
                </a:r>
                <a:r>
                  <a:rPr lang="en-US" sz="2000" i="1" dirty="0"/>
                  <a:t>p</a:t>
                </a:r>
                <a:r>
                  <a:rPr lang="en-US" sz="2000" dirty="0"/>
                  <a:t> &gt; 0.5. Here, </a:t>
                </a:r>
                <a:r>
                  <a:rPr lang="en-US" sz="2000" i="1" dirty="0"/>
                  <a:t>p</a:t>
                </a:r>
                <a:r>
                  <a:rPr lang="en-US" sz="2000" dirty="0"/>
                  <a:t> is the proportion of the population of all coffee drinkers who prefer fresh coffee to instant coffee. </a:t>
                </a:r>
              </a:p>
              <a:p>
                <a:endParaRPr lang="en-US" sz="2000" dirty="0"/>
              </a:p>
              <a:p>
                <a:r>
                  <a:rPr lang="en-US" sz="2000" b="1" dirty="0"/>
                  <a:t>The sampling distribution</a:t>
                </a:r>
                <a:r>
                  <a:rPr lang="en-US" sz="2000" dirty="0"/>
                  <a:t>. If the null hypothesis is true, so that </a:t>
                </a:r>
                <a:r>
                  <a:rPr lang="en-US" sz="2000" i="1" dirty="0"/>
                  <a:t>p</a:t>
                </a:r>
                <a:r>
                  <a:rPr lang="en-US" sz="2000" dirty="0"/>
                  <a:t> = 0.5, we saw that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𝑝</m:t>
                        </m:r>
                      </m:e>
                    </m:acc>
                  </m:oMath>
                </a14:m>
                <a:r>
                  <a:rPr lang="en-US" sz="2000" dirty="0"/>
                  <a:t> follows a Normal distribution with mean 0.5 and standard deviation 0.0707.</a:t>
                </a:r>
              </a:p>
              <a:p>
                <a:endParaRPr lang="en-US" sz="2000" dirty="0"/>
              </a:p>
              <a:p>
                <a:r>
                  <a:rPr lang="en-US" sz="2000" b="1" dirty="0"/>
                  <a:t>The data</a:t>
                </a:r>
                <a:r>
                  <a:rPr lang="en-US" sz="2000" dirty="0"/>
                  <a:t>. A sample of 50 people found that 36 preferred fresh coffee. The sample proportion is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𝑝</m:t>
                        </m:r>
                      </m:e>
                    </m:acc>
                  </m:oMath>
                </a14:m>
                <a:r>
                  <a:rPr lang="en-US" sz="2000" dirty="0"/>
                  <a:t> = 0.72.</a:t>
                </a:r>
              </a:p>
              <a:p>
                <a:endParaRPr lang="en-US" sz="2000" dirty="0"/>
              </a:p>
              <a:p>
                <a:r>
                  <a:rPr lang="en-US" sz="2000" b="1" dirty="0"/>
                  <a:t>The </a:t>
                </a:r>
                <a:r>
                  <a:rPr lang="en-US" sz="2000" b="1" i="1" dirty="0"/>
                  <a:t>P</a:t>
                </a:r>
                <a:r>
                  <a:rPr lang="en-US" sz="2000" b="1" dirty="0"/>
                  <a:t>-value</a:t>
                </a:r>
                <a:r>
                  <a:rPr lang="en-US" sz="2000" dirty="0"/>
                  <a:t>. The alternative hypothesis is one-sided on the high side. So, the </a:t>
                </a:r>
                <a:r>
                  <a:rPr lang="en-US" sz="2000" i="1" dirty="0"/>
                  <a:t>P</a:t>
                </a:r>
                <a:r>
                  <a:rPr lang="en-US" sz="2000" dirty="0"/>
                  <a:t>-value is the probability of getting an outcome at least as large as 0.72. To find any Normal curve probability, move to the standard scale. </a:t>
                </a:r>
              </a:p>
            </p:txBody>
          </p:sp>
        </mc:Choice>
        <mc:Fallback xmlns="">
          <p:sp>
            <p:nvSpPr>
              <p:cNvPr id="8" name="Rectangle 7"/>
              <p:cNvSpPr>
                <a:spLocks noRot="1" noChangeAspect="1" noMove="1" noResize="1" noEditPoints="1" noAdjustHandles="1" noChangeArrowheads="1" noChangeShapeType="1" noTextEdit="1"/>
              </p:cNvSpPr>
              <p:nvPr/>
            </p:nvSpPr>
            <p:spPr bwMode="auto">
              <a:xfrm>
                <a:off x="301752" y="1193800"/>
                <a:ext cx="8759952" cy="4401205"/>
              </a:xfrm>
              <a:prstGeom prst="rect">
                <a:avLst/>
              </a:prstGeom>
              <a:blipFill>
                <a:blip r:embed="rId3"/>
                <a:stretch>
                  <a:fillRect l="-870" t="-865" r="-1014" b="-1441"/>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94120967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Example Tasting Coffee: P-Value</a:t>
            </a:r>
            <a:br>
              <a:rPr lang="en-US" sz="3600" b="1" dirty="0">
                <a:solidFill>
                  <a:schemeClr val="accent1"/>
                </a:solidFill>
              </a:rPr>
            </a:br>
            <a:endParaRPr lang="en-US" sz="3600" dirty="0"/>
          </a:p>
        </p:txBody>
      </p:sp>
      <mc:AlternateContent xmlns:mc="http://schemas.openxmlformats.org/markup-compatibility/2006" xmlns:a14="http://schemas.microsoft.com/office/drawing/2010/main">
        <mc:Choice Requires="a14">
          <p:sp>
            <p:nvSpPr>
              <p:cNvPr id="8" name="Rectangle 7"/>
              <p:cNvSpPr>
                <a:spLocks noChangeArrowheads="1"/>
              </p:cNvSpPr>
              <p:nvPr/>
            </p:nvSpPr>
            <p:spPr bwMode="auto">
              <a:xfrm>
                <a:off x="301752" y="1188720"/>
                <a:ext cx="8759952" cy="5693353"/>
              </a:xfrm>
              <a:prstGeom prst="rect">
                <a:avLst/>
              </a:prstGeom>
              <a:noFill/>
              <a:ln w="9525">
                <a:noFill/>
                <a:miter lim="800000"/>
                <a:headEnd/>
                <a:tailEnd/>
              </a:ln>
            </p:spPr>
            <p:txBody>
              <a:bodyPr wrap="square">
                <a:spAutoFit/>
              </a:bodyPr>
              <a:lstStyle/>
              <a:p>
                <a:r>
                  <a:rPr lang="en-US" sz="2000" b="1" dirty="0"/>
                  <a:t>The </a:t>
                </a:r>
                <a:r>
                  <a:rPr lang="en-US" sz="2000" b="1" i="1" dirty="0"/>
                  <a:t>P</a:t>
                </a:r>
                <a:r>
                  <a:rPr lang="en-US" sz="2000" b="1" dirty="0"/>
                  <a:t>-value</a:t>
                </a:r>
                <a:r>
                  <a:rPr lang="en-US" sz="2000" dirty="0"/>
                  <a:t>. The test statistic for the outcome </a:t>
                </a:r>
                <a14:m>
                  <m:oMath xmlns:m="http://schemas.openxmlformats.org/officeDocument/2006/math">
                    <m:acc>
                      <m:accPr>
                        <m:chr m:val="̂"/>
                        <m:ctrlPr>
                          <a:rPr lang="en-US" sz="2000" i="1" dirty="0" smtClean="0">
                            <a:latin typeface="Cambria Math" panose="02040503050406030204" pitchFamily="18" charset="0"/>
                          </a:rPr>
                        </m:ctrlPr>
                      </m:accPr>
                      <m:e>
                        <m:r>
                          <a:rPr lang="en-US" sz="2000" b="0" i="1" dirty="0" smtClean="0">
                            <a:latin typeface="Cambria Math" panose="02040503050406030204" pitchFamily="18" charset="0"/>
                          </a:rPr>
                          <m:t>𝑝</m:t>
                        </m:r>
                      </m:e>
                    </m:acc>
                  </m:oMath>
                </a14:m>
                <a:r>
                  <a:rPr lang="en-US" sz="2000" dirty="0"/>
                  <a:t>  = 0.72 is </a:t>
                </a:r>
              </a:p>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𝑠𝑡𝑎𝑛𝑑𝑎𝑟𝑑</m:t>
                      </m:r>
                      <m:r>
                        <a:rPr lang="en-US" sz="2000" b="0" i="1" smtClean="0">
                          <a:latin typeface="Cambria Math" panose="02040503050406030204" pitchFamily="18" charset="0"/>
                        </a:rPr>
                        <m:t> </m:t>
                      </m:r>
                      <m:r>
                        <a:rPr lang="en-US" sz="2000" b="0" i="1" smtClean="0">
                          <a:latin typeface="Cambria Math" panose="02040503050406030204" pitchFamily="18" charset="0"/>
                        </a:rPr>
                        <m:t>𝑠𝑐𝑜𝑟𝑒</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𝑜𝑏𝑠𝑒𝑟𝑣𝑎𝑡𝑖𝑜𝑛</m:t>
                          </m:r>
                          <m:r>
                            <a:rPr lang="en-US" sz="2000" b="0" i="1" smtClean="0">
                              <a:latin typeface="Cambria Math" panose="02040503050406030204" pitchFamily="18" charset="0"/>
                            </a:rPr>
                            <m:t>−</m:t>
                          </m:r>
                          <m:r>
                            <a:rPr lang="en-US" sz="2000" b="0" i="1" smtClean="0">
                              <a:latin typeface="Cambria Math" panose="02040503050406030204" pitchFamily="18" charset="0"/>
                            </a:rPr>
                            <m:t>𝑚𝑒𝑎𝑛</m:t>
                          </m:r>
                        </m:num>
                        <m:den>
                          <m:r>
                            <a:rPr lang="en-US" sz="2000" b="0" i="1" smtClean="0">
                              <a:latin typeface="Cambria Math" panose="02040503050406030204" pitchFamily="18" charset="0"/>
                            </a:rPr>
                            <m:t>𝑠𝑡𝑎𝑛𝑑𝑎𝑟𝑑</m:t>
                          </m:r>
                          <m:r>
                            <a:rPr lang="en-US" sz="2000" b="0" i="1" smtClean="0">
                              <a:latin typeface="Cambria Math" panose="02040503050406030204" pitchFamily="18" charset="0"/>
                            </a:rPr>
                            <m:t> </m:t>
                          </m:r>
                          <m:r>
                            <a:rPr lang="en-US" sz="2000" b="0" i="1" smtClean="0">
                              <a:latin typeface="Cambria Math" panose="02040503050406030204" pitchFamily="18" charset="0"/>
                            </a:rPr>
                            <m:t>𝑑𝑒𝑣𝑖𝑎𝑡𝑖𝑜𝑛</m:t>
                          </m:r>
                        </m:den>
                      </m:f>
                    </m:oMath>
                  </m:oMathPara>
                </a14:m>
                <a:endParaRPr lang="en-US" sz="2000" b="0" dirty="0"/>
              </a:p>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0.72−0.5</m:t>
                          </m:r>
                        </m:num>
                        <m:den>
                          <m:r>
                            <a:rPr lang="en-US" sz="2000" b="0" i="1" smtClean="0">
                              <a:latin typeface="Cambria Math" panose="02040503050406030204" pitchFamily="18" charset="0"/>
                            </a:rPr>
                            <m:t>0.0707</m:t>
                          </m:r>
                        </m:den>
                      </m:f>
                      <m:r>
                        <a:rPr lang="en-US" sz="2000" b="0" i="1" smtClean="0">
                          <a:latin typeface="Cambria Math" panose="02040503050406030204" pitchFamily="18" charset="0"/>
                        </a:rPr>
                        <m:t>=3.1</m:t>
                      </m:r>
                    </m:oMath>
                  </m:oMathPara>
                </a14:m>
                <a:endParaRPr lang="en-US" sz="2000" dirty="0"/>
              </a:p>
              <a:p>
                <a:pPr algn="ctr"/>
                <a:endParaRPr lang="en-US" sz="2000" dirty="0"/>
              </a:p>
              <a:p>
                <a:r>
                  <a:rPr lang="en-US" sz="2000" dirty="0"/>
                  <a:t>A standard score of 3.1 is the 99.9 percentile of a Normal distribution. That is, the area under a Normal curve to the left of 3.1 (in the standard scale) is 0.999. The area to the right is therefore 0.001, and that is our </a:t>
                </a:r>
                <a:r>
                  <a:rPr lang="en-US" sz="2000" i="1" dirty="0"/>
                  <a:t>P</a:t>
                </a:r>
                <a:r>
                  <a:rPr lang="en-US" sz="2000" dirty="0"/>
                  <a:t>-value.</a:t>
                </a:r>
              </a:p>
              <a:p>
                <a:endParaRPr lang="en-US" sz="2000" dirty="0"/>
              </a:p>
              <a:p>
                <a:r>
                  <a:rPr lang="en-US" sz="2000" dirty="0"/>
                  <a:t>=1-NORM.DIST(3.1,0,1,TRUE).           1 sided    p-value = 0.001</a:t>
                </a:r>
              </a:p>
              <a:p>
                <a:r>
                  <a:rPr lang="en-US" sz="2000" dirty="0"/>
                  <a:t>=(1-NORM.DIST(3.1,0,1,TRUE))*2.      2 sided   p-value = 0.002</a:t>
                </a:r>
              </a:p>
              <a:p>
                <a:endParaRPr lang="en-US" sz="2000" dirty="0"/>
              </a:p>
              <a:p>
                <a:r>
                  <a:rPr lang="en-US" sz="2000" b="1" dirty="0"/>
                  <a:t>The Conclusion</a:t>
                </a:r>
              </a:p>
              <a:p>
                <a:endParaRPr lang="en-US" sz="2000" b="1" dirty="0"/>
              </a:p>
              <a:p>
                <a:r>
                  <a:rPr lang="en-US" sz="2000" dirty="0"/>
                  <a:t>The small </a:t>
                </a:r>
                <a:r>
                  <a:rPr lang="en-US" sz="2000" i="1" dirty="0"/>
                  <a:t>P</a:t>
                </a:r>
                <a:r>
                  <a:rPr lang="en-US" sz="2000" dirty="0"/>
                  <a:t>-value means that these data provide very strong evidence that a majority of the population prefers fresh coffee.</a:t>
                </a:r>
              </a:p>
              <a:p>
                <a:endParaRPr lang="en-US" sz="2800" dirty="0"/>
              </a:p>
            </p:txBody>
          </p:sp>
        </mc:Choice>
        <mc:Fallback xmlns="">
          <p:sp>
            <p:nvSpPr>
              <p:cNvPr id="8" name="Rectangle 7"/>
              <p:cNvSpPr>
                <a:spLocks noRot="1" noChangeAspect="1" noMove="1" noResize="1" noEditPoints="1" noAdjustHandles="1" noChangeArrowheads="1" noChangeShapeType="1" noTextEdit="1"/>
              </p:cNvSpPr>
              <p:nvPr/>
            </p:nvSpPr>
            <p:spPr bwMode="auto">
              <a:xfrm>
                <a:off x="301752" y="1188720"/>
                <a:ext cx="8759952" cy="5693353"/>
              </a:xfrm>
              <a:prstGeom prst="rect">
                <a:avLst/>
              </a:prstGeom>
              <a:blipFill>
                <a:blip r:embed="rId3"/>
                <a:stretch>
                  <a:fillRect l="-870" t="-44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61975642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Tests for a Population Mean</a:t>
            </a:r>
            <a:br>
              <a:rPr lang="en-US" sz="3600" b="1" dirty="0">
                <a:solidFill>
                  <a:schemeClr val="accent1"/>
                </a:solidFill>
              </a:rPr>
            </a:br>
            <a:endParaRPr lang="en-US" sz="3600" dirty="0"/>
          </a:p>
        </p:txBody>
      </p:sp>
      <mc:AlternateContent xmlns:mc="http://schemas.openxmlformats.org/markup-compatibility/2006" xmlns:a14="http://schemas.microsoft.com/office/drawing/2010/main">
        <mc:Choice Requires="a14">
          <p:sp>
            <p:nvSpPr>
              <p:cNvPr id="8" name="Rectangle 7"/>
              <p:cNvSpPr>
                <a:spLocks noChangeArrowheads="1"/>
              </p:cNvSpPr>
              <p:nvPr/>
            </p:nvSpPr>
            <p:spPr bwMode="auto">
              <a:xfrm>
                <a:off x="301752" y="1463040"/>
                <a:ext cx="8759952" cy="3785652"/>
              </a:xfrm>
              <a:prstGeom prst="rect">
                <a:avLst/>
              </a:prstGeom>
              <a:noFill/>
              <a:ln w="9525">
                <a:noFill/>
                <a:miter lim="800000"/>
                <a:headEnd/>
                <a:tailEnd/>
              </a:ln>
            </p:spPr>
            <p:txBody>
              <a:bodyPr wrap="square">
                <a:spAutoFit/>
              </a:bodyPr>
              <a:lstStyle/>
              <a:p>
                <a:r>
                  <a:rPr lang="en-US" sz="2400" dirty="0"/>
                  <a:t>The reasoning that leads to significance tests for hypotheses about a population mean µ follows the reasoning that leads to tests about a population proportion </a:t>
                </a:r>
                <a:r>
                  <a:rPr lang="en-US" sz="2400" i="1" dirty="0"/>
                  <a:t>p</a:t>
                </a:r>
                <a:r>
                  <a:rPr lang="en-US" sz="2400" dirty="0"/>
                  <a:t>. </a:t>
                </a:r>
              </a:p>
              <a:p>
                <a:endParaRPr lang="en-US" sz="2400" dirty="0"/>
              </a:p>
              <a:p>
                <a:r>
                  <a:rPr lang="en-US" sz="2400" dirty="0"/>
                  <a:t>The big idea is to use the sampling distribution that the sample mean </a:t>
                </a:r>
                <a14:m>
                  <m:oMath xmlns:m="http://schemas.openxmlformats.org/officeDocument/2006/math">
                    <m:acc>
                      <m:accPr>
                        <m:chr m:val="̅"/>
                        <m:ctrlPr>
                          <a:rPr lang="en-US" sz="2400" i="1" dirty="0" smtClean="0">
                            <a:latin typeface="Cambria Math" panose="02040503050406030204" pitchFamily="18" charset="0"/>
                          </a:rPr>
                        </m:ctrlPr>
                      </m:accPr>
                      <m:e>
                        <m:r>
                          <a:rPr lang="en-US" sz="2400" b="0" i="1" dirty="0" smtClean="0">
                            <a:latin typeface="Cambria Math" panose="02040503050406030204" pitchFamily="18" charset="0"/>
                          </a:rPr>
                          <m:t>𝑥</m:t>
                        </m:r>
                      </m:e>
                    </m:acc>
                  </m:oMath>
                </a14:m>
                <a:r>
                  <a:rPr lang="en-US" sz="2400" dirty="0"/>
                  <a:t> would have if the null hypothesis were true. </a:t>
                </a:r>
              </a:p>
              <a:p>
                <a:endParaRPr lang="en-US" sz="2400" dirty="0"/>
              </a:p>
              <a:p>
                <a:r>
                  <a:rPr lang="en-US" sz="2400" dirty="0"/>
                  <a:t>Locate the value of </a:t>
                </a:r>
                <a14:m>
                  <m:oMath xmlns:m="http://schemas.openxmlformats.org/officeDocument/2006/math">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oMath>
                </a14:m>
                <a:r>
                  <a:rPr lang="en-US" sz="2400" dirty="0"/>
                  <a:t> from your data on this distribution, and see if it is unlikely. A value of </a:t>
                </a:r>
                <a14:m>
                  <m:oMath xmlns:m="http://schemas.openxmlformats.org/officeDocument/2006/math">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oMath>
                </a14:m>
                <a:r>
                  <a:rPr lang="en-US" sz="2400" dirty="0"/>
                  <a:t> that would rarely appear if H</a:t>
                </a:r>
                <a:r>
                  <a:rPr lang="en-US" sz="2400" baseline="-25000" dirty="0"/>
                  <a:t>0</a:t>
                </a:r>
                <a:r>
                  <a:rPr lang="en-US" sz="2400" dirty="0"/>
                  <a:t> were true is evidence that H</a:t>
                </a:r>
                <a:r>
                  <a:rPr lang="en-US" sz="2400" baseline="-25000" dirty="0"/>
                  <a:t>0</a:t>
                </a:r>
                <a:r>
                  <a:rPr lang="en-US" sz="2400" dirty="0"/>
                  <a:t> is not true. </a:t>
                </a:r>
              </a:p>
            </p:txBody>
          </p:sp>
        </mc:Choice>
        <mc:Fallback xmlns="">
          <p:sp>
            <p:nvSpPr>
              <p:cNvPr id="8" name="Rectangle 7"/>
              <p:cNvSpPr>
                <a:spLocks noRot="1" noChangeAspect="1" noMove="1" noResize="1" noEditPoints="1" noAdjustHandles="1" noChangeArrowheads="1" noChangeShapeType="1" noTextEdit="1"/>
              </p:cNvSpPr>
              <p:nvPr/>
            </p:nvSpPr>
            <p:spPr bwMode="auto">
              <a:xfrm>
                <a:off x="301752" y="1463040"/>
                <a:ext cx="8759952" cy="3785652"/>
              </a:xfrm>
              <a:prstGeom prst="rect">
                <a:avLst/>
              </a:prstGeom>
              <a:blipFill rotWithShape="0">
                <a:blip r:embed="rId3"/>
                <a:stretch>
                  <a:fillRect l="-1113" t="-1127" r="-487" b="-2899"/>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82505008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Example Length of Human Pregnancies</a:t>
            </a:r>
            <a:endParaRPr lang="en-US" sz="3600" dirty="0"/>
          </a:p>
        </p:txBody>
      </p:sp>
      <p:sp>
        <p:nvSpPr>
          <p:cNvPr id="8" name="Rectangle 7"/>
          <p:cNvSpPr>
            <a:spLocks noChangeArrowheads="1"/>
          </p:cNvSpPr>
          <p:nvPr/>
        </p:nvSpPr>
        <p:spPr bwMode="auto">
          <a:xfrm>
            <a:off x="301752" y="1554480"/>
            <a:ext cx="8759952" cy="4832092"/>
          </a:xfrm>
          <a:prstGeom prst="rect">
            <a:avLst/>
          </a:prstGeom>
          <a:noFill/>
          <a:ln w="9525">
            <a:noFill/>
            <a:miter lim="800000"/>
            <a:headEnd/>
            <a:tailEnd/>
          </a:ln>
        </p:spPr>
        <p:txBody>
          <a:bodyPr wrap="square">
            <a:spAutoFit/>
          </a:bodyPr>
          <a:lstStyle/>
          <a:p>
            <a:r>
              <a:rPr lang="en-US" sz="2800" dirty="0"/>
              <a:t>Although women are typically given a delivery date that is calculated as 280 days after the onset of their last menstrual period, only 4% of women deliver babies at 280 days. </a:t>
            </a:r>
          </a:p>
          <a:p>
            <a:endParaRPr lang="en-US" sz="2800" dirty="0"/>
          </a:p>
          <a:p>
            <a:r>
              <a:rPr lang="en-US" sz="2800" dirty="0"/>
              <a:t>A more likely average time from ovulation to birth may be much less than 280 days. </a:t>
            </a:r>
          </a:p>
          <a:p>
            <a:endParaRPr lang="en-US" sz="2800" dirty="0"/>
          </a:p>
          <a:p>
            <a:r>
              <a:rPr lang="en-US" sz="2800" dirty="0"/>
              <a:t>To test this theory, a random sample of 95 women with healthy pregnancies is monitored from ovulation to birth. </a:t>
            </a:r>
          </a:p>
        </p:txBody>
      </p:sp>
    </p:spTree>
    <p:extLst>
      <p:ext uri="{BB962C8B-B14F-4D97-AF65-F5344CB8AC3E}">
        <p14:creationId xmlns:p14="http://schemas.microsoft.com/office/powerpoint/2010/main" val="298203147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Example Length of Human Pregnancies </a:t>
            </a:r>
            <a:endParaRPr lang="en-US" sz="3600" dirty="0"/>
          </a:p>
        </p:txBody>
      </p:sp>
      <mc:AlternateContent xmlns:mc="http://schemas.openxmlformats.org/markup-compatibility/2006" xmlns:a14="http://schemas.microsoft.com/office/drawing/2010/main">
        <mc:Choice Requires="a14">
          <p:sp>
            <p:nvSpPr>
              <p:cNvPr id="8" name="Rectangle 7"/>
              <p:cNvSpPr>
                <a:spLocks noChangeArrowheads="1"/>
              </p:cNvSpPr>
              <p:nvPr/>
            </p:nvSpPr>
            <p:spPr bwMode="auto">
              <a:xfrm>
                <a:off x="301752" y="1554480"/>
                <a:ext cx="8759952" cy="5262979"/>
              </a:xfrm>
              <a:prstGeom prst="rect">
                <a:avLst/>
              </a:prstGeom>
              <a:noFill/>
              <a:ln w="9525">
                <a:noFill/>
                <a:miter lim="800000"/>
                <a:headEnd/>
                <a:tailEnd/>
              </a:ln>
            </p:spPr>
            <p:txBody>
              <a:bodyPr wrap="square">
                <a:spAutoFit/>
              </a:bodyPr>
              <a:lstStyle/>
              <a:p>
                <a:r>
                  <a:rPr lang="en-US" sz="2800" dirty="0"/>
                  <a:t>The mean length of pregnancy is found to be </a:t>
                </a:r>
                <a14:m>
                  <m:oMath xmlns:m="http://schemas.openxmlformats.org/officeDocument/2006/math">
                    <m:acc>
                      <m:accPr>
                        <m:chr m:val="̅"/>
                        <m:ctrlPr>
                          <a:rPr lang="en-US" sz="2800" i="1" smtClean="0">
                            <a:latin typeface="Cambria Math" panose="02040503050406030204" pitchFamily="18" charset="0"/>
                          </a:rPr>
                        </m:ctrlPr>
                      </m:accPr>
                      <m:e>
                        <m:r>
                          <a:rPr lang="en-US" sz="2800" b="0" i="1" smtClean="0">
                            <a:latin typeface="Cambria Math" panose="02040503050406030204" pitchFamily="18" charset="0"/>
                          </a:rPr>
                          <m:t>𝑥</m:t>
                        </m:r>
                      </m:e>
                    </m:acc>
                  </m:oMath>
                </a14:m>
                <a:r>
                  <a:rPr lang="en-US" sz="2800" dirty="0"/>
                  <a:t> = 275 days, with a standard deviation of s = 10 days. </a:t>
                </a:r>
              </a:p>
              <a:p>
                <a:endParaRPr lang="en-US" sz="2800" dirty="0"/>
              </a:p>
              <a:p>
                <a:r>
                  <a:rPr lang="en-US" sz="2800" dirty="0"/>
                  <a:t>Is this sample result good evidence that the mean length of a healthy pregnancy for all women is less than 280 days?</a:t>
                </a:r>
              </a:p>
              <a:p>
                <a:endParaRPr lang="en-US" sz="2800" dirty="0"/>
              </a:p>
              <a:p>
                <a:r>
                  <a:rPr lang="en-US" sz="2800" b="1" dirty="0"/>
                  <a:t>The hypotheses</a:t>
                </a:r>
                <a:r>
                  <a:rPr lang="en-US" sz="2800" dirty="0"/>
                  <a:t>. The researcher’s claim is that the mean length of pregnancy is less than 280 days. The hypotheses are </a:t>
                </a:r>
              </a:p>
              <a:p>
                <a:pPr algn="ctr"/>
                <a:r>
                  <a:rPr lang="en-US" sz="2800" dirty="0"/>
                  <a:t>H</a:t>
                </a:r>
                <a:r>
                  <a:rPr lang="en-US" sz="2800" baseline="-25000" dirty="0"/>
                  <a:t>0</a:t>
                </a:r>
                <a:r>
                  <a:rPr lang="en-US" sz="2800" dirty="0"/>
                  <a:t> : µ = 280 </a:t>
                </a:r>
              </a:p>
              <a:p>
                <a:pPr algn="ctr"/>
                <a:r>
                  <a:rPr lang="en-US" sz="2800" dirty="0"/>
                  <a:t>H</a:t>
                </a:r>
                <a:r>
                  <a:rPr lang="en-US" sz="2800" baseline="-25000" dirty="0"/>
                  <a:t>a</a:t>
                </a:r>
                <a:r>
                  <a:rPr lang="en-US" sz="2800" dirty="0"/>
                  <a:t>: µ &lt; 280</a:t>
                </a:r>
              </a:p>
            </p:txBody>
          </p:sp>
        </mc:Choice>
        <mc:Fallback xmlns="">
          <p:sp>
            <p:nvSpPr>
              <p:cNvPr id="8" name="Rectangle 7"/>
              <p:cNvSpPr>
                <a:spLocks noRot="1" noChangeAspect="1" noMove="1" noResize="1" noEditPoints="1" noAdjustHandles="1" noChangeArrowheads="1" noChangeShapeType="1" noTextEdit="1"/>
              </p:cNvSpPr>
              <p:nvPr/>
            </p:nvSpPr>
            <p:spPr bwMode="auto">
              <a:xfrm>
                <a:off x="301752" y="1554480"/>
                <a:ext cx="8759952" cy="5262979"/>
              </a:xfrm>
              <a:prstGeom prst="rect">
                <a:avLst/>
              </a:prstGeom>
              <a:blipFill>
                <a:blip r:embed="rId3"/>
                <a:stretch>
                  <a:fillRect l="-1594" t="-1205" r="-145" b="-2410"/>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18163023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Example: Length of Human Pregnancies </a:t>
            </a:r>
            <a:endParaRPr lang="en-US" sz="3600" dirty="0"/>
          </a:p>
        </p:txBody>
      </p:sp>
      <mc:AlternateContent xmlns:mc="http://schemas.openxmlformats.org/markup-compatibility/2006" xmlns:a14="http://schemas.microsoft.com/office/drawing/2010/main">
        <mc:Choice Requires="a14">
          <p:sp>
            <p:nvSpPr>
              <p:cNvPr id="8" name="Rectangle 7"/>
              <p:cNvSpPr>
                <a:spLocks noChangeArrowheads="1"/>
              </p:cNvSpPr>
              <p:nvPr/>
            </p:nvSpPr>
            <p:spPr bwMode="auto">
              <a:xfrm>
                <a:off x="301752" y="1737360"/>
                <a:ext cx="8759952" cy="3331874"/>
              </a:xfrm>
              <a:prstGeom prst="rect">
                <a:avLst/>
              </a:prstGeom>
              <a:noFill/>
              <a:ln w="9525">
                <a:noFill/>
                <a:miter lim="800000"/>
                <a:headEnd/>
                <a:tailEnd/>
              </a:ln>
            </p:spPr>
            <p:txBody>
              <a:bodyPr wrap="square">
                <a:spAutoFit/>
              </a:bodyPr>
              <a:lstStyle/>
              <a:p>
                <a:r>
                  <a:rPr lang="en-US" sz="2800" b="1" dirty="0"/>
                  <a:t>The sampling distribution</a:t>
                </a:r>
                <a:r>
                  <a:rPr lang="en-US" sz="2800" dirty="0"/>
                  <a:t>. If the null hypothesis is true, the sample mean </a:t>
                </a:r>
                <a14:m>
                  <m:oMath xmlns:m="http://schemas.openxmlformats.org/officeDocument/2006/math">
                    <m:acc>
                      <m:accPr>
                        <m:chr m:val="̅"/>
                        <m:ctrlPr>
                          <a:rPr lang="en-US" sz="2800" i="1" smtClean="0">
                            <a:latin typeface="Cambria Math" panose="02040503050406030204" pitchFamily="18" charset="0"/>
                          </a:rPr>
                        </m:ctrlPr>
                      </m:accPr>
                      <m:e>
                        <m:r>
                          <a:rPr lang="en-US" sz="2800" b="0" i="1" smtClean="0">
                            <a:latin typeface="Cambria Math" panose="02040503050406030204" pitchFamily="18" charset="0"/>
                          </a:rPr>
                          <m:t>𝑥</m:t>
                        </m:r>
                      </m:e>
                    </m:acc>
                  </m:oMath>
                </a14:m>
                <a:r>
                  <a:rPr lang="en-US" sz="2800" dirty="0"/>
                  <a:t> has approximately the Normal distribution with mean µ = 280 and standard error </a:t>
                </a:r>
                <a14:m>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𝑠</m:t>
                        </m:r>
                      </m:num>
                      <m:den>
                        <m:rad>
                          <m:radPr>
                            <m:degHide m:val="on"/>
                            <m:ctrlPr>
                              <a:rPr lang="en-US" sz="2800" i="1" smtClean="0">
                                <a:latin typeface="Cambria Math" panose="02040503050406030204" pitchFamily="18" charset="0"/>
                              </a:rPr>
                            </m:ctrlPr>
                          </m:radPr>
                          <m:deg/>
                          <m:e>
                            <m:r>
                              <a:rPr lang="en-US" sz="2800" b="0" i="1" smtClean="0">
                                <a:latin typeface="Cambria Math" panose="02040503050406030204" pitchFamily="18" charset="0"/>
                              </a:rPr>
                              <m:t>𝑛</m:t>
                            </m:r>
                          </m:e>
                        </m:rad>
                      </m:den>
                    </m:f>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10</m:t>
                        </m:r>
                      </m:num>
                      <m:den>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95</m:t>
                            </m:r>
                          </m:e>
                        </m:rad>
                      </m:den>
                    </m:f>
                    <m:r>
                      <a:rPr lang="en-US" sz="2800" b="0" i="1" smtClean="0">
                        <a:latin typeface="Cambria Math" panose="02040503050406030204" pitchFamily="18" charset="0"/>
                      </a:rPr>
                      <m:t>=1.03</m:t>
                    </m:r>
                  </m:oMath>
                </a14:m>
                <a:endParaRPr lang="en-US" sz="2800" dirty="0"/>
              </a:p>
              <a:p>
                <a:endParaRPr lang="en-US" sz="2800" dirty="0"/>
              </a:p>
              <a:p>
                <a:r>
                  <a:rPr lang="en-US" sz="2800" dirty="0"/>
                  <a:t>We once again use the sample standard deviation </a:t>
                </a:r>
                <a:r>
                  <a:rPr lang="en-US" sz="2800" i="1" dirty="0"/>
                  <a:t>s</a:t>
                </a:r>
                <a:r>
                  <a:rPr lang="en-US" sz="2800" dirty="0"/>
                  <a:t> in place of the unknown population standard deviation </a:t>
                </a:r>
                <a:r>
                  <a:rPr lang="el-GR" sz="2800" dirty="0"/>
                  <a:t>σ</a:t>
                </a:r>
                <a:r>
                  <a:rPr lang="en-US" sz="2800" dirty="0"/>
                  <a:t>.</a:t>
                </a:r>
              </a:p>
            </p:txBody>
          </p:sp>
        </mc:Choice>
        <mc:Fallback xmlns="">
          <p:sp>
            <p:nvSpPr>
              <p:cNvPr id="8" name="Rectangle 7"/>
              <p:cNvSpPr>
                <a:spLocks noRot="1" noChangeAspect="1" noMove="1" noResize="1" noEditPoints="1" noAdjustHandles="1" noChangeArrowheads="1" noChangeShapeType="1" noTextEdit="1"/>
              </p:cNvSpPr>
              <p:nvPr/>
            </p:nvSpPr>
            <p:spPr bwMode="auto">
              <a:xfrm>
                <a:off x="301752" y="1737360"/>
                <a:ext cx="8759952" cy="3331874"/>
              </a:xfrm>
              <a:prstGeom prst="rect">
                <a:avLst/>
              </a:prstGeom>
              <a:blipFill>
                <a:blip r:embed="rId3"/>
                <a:stretch>
                  <a:fillRect l="-1461" t="-1828" r="-2157" b="-4022"/>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79661592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Example: Length of Human Pregnancies 4</a:t>
            </a:r>
            <a:endParaRPr lang="en-US" sz="3600" dirty="0"/>
          </a:p>
        </p:txBody>
      </p:sp>
      <mc:AlternateContent xmlns:mc="http://schemas.openxmlformats.org/markup-compatibility/2006" xmlns:a14="http://schemas.microsoft.com/office/drawing/2010/main">
        <mc:Choice Requires="a14">
          <p:sp>
            <p:nvSpPr>
              <p:cNvPr id="8" name="Rectangle 7"/>
              <p:cNvSpPr>
                <a:spLocks noChangeArrowheads="1"/>
              </p:cNvSpPr>
              <p:nvPr/>
            </p:nvSpPr>
            <p:spPr bwMode="auto">
              <a:xfrm>
                <a:off x="301752" y="1737360"/>
                <a:ext cx="8759952" cy="4314066"/>
              </a:xfrm>
              <a:prstGeom prst="rect">
                <a:avLst/>
              </a:prstGeom>
              <a:noFill/>
              <a:ln w="9525">
                <a:noFill/>
                <a:miter lim="800000"/>
                <a:headEnd/>
                <a:tailEnd/>
              </a:ln>
            </p:spPr>
            <p:txBody>
              <a:bodyPr wrap="square">
                <a:spAutoFit/>
              </a:bodyPr>
              <a:lstStyle/>
              <a:p>
                <a:r>
                  <a:rPr lang="en-US" sz="2800" b="1" dirty="0"/>
                  <a:t>The data</a:t>
                </a:r>
                <a:r>
                  <a:rPr lang="en-US" sz="2800" dirty="0"/>
                  <a:t>. The researcher’s sample gave </a:t>
                </a:r>
                <a14:m>
                  <m:oMath xmlns:m="http://schemas.openxmlformats.org/officeDocument/2006/math">
                    <m:acc>
                      <m:accPr>
                        <m:chr m:val="̅"/>
                        <m:ctrlPr>
                          <a:rPr lang="en-US" sz="2800" i="1" smtClean="0">
                            <a:latin typeface="Cambria Math" panose="02040503050406030204" pitchFamily="18" charset="0"/>
                          </a:rPr>
                        </m:ctrlPr>
                      </m:accPr>
                      <m:e>
                        <m:r>
                          <a:rPr lang="en-US" sz="2800" b="0" i="1" smtClean="0">
                            <a:latin typeface="Cambria Math" panose="02040503050406030204" pitchFamily="18" charset="0"/>
                          </a:rPr>
                          <m:t>𝑥</m:t>
                        </m:r>
                      </m:e>
                    </m:acc>
                  </m:oMath>
                </a14:m>
                <a:r>
                  <a:rPr lang="en-US" sz="2800" dirty="0"/>
                  <a:t> = 275. The standard score, or test statistic, for this outcome is </a:t>
                </a:r>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𝑠𝑡𝑎𝑛𝑑𝑎𝑟𝑑</m:t>
                      </m:r>
                      <m:r>
                        <a:rPr lang="en-US" sz="2800" b="0" i="1" smtClean="0">
                          <a:latin typeface="Cambria Math" panose="02040503050406030204" pitchFamily="18" charset="0"/>
                        </a:rPr>
                        <m:t> </m:t>
                      </m:r>
                      <m:r>
                        <a:rPr lang="en-US" sz="2800" b="0" i="1" smtClean="0">
                          <a:latin typeface="Cambria Math" panose="02040503050406030204" pitchFamily="18" charset="0"/>
                        </a:rPr>
                        <m:t>𝑠𝑐𝑜𝑟𝑒</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𝑜𝑏𝑠𝑒𝑟𝑣𝑎𝑡𝑖𝑜𝑛</m:t>
                          </m:r>
                          <m:r>
                            <a:rPr lang="en-US" sz="2800" b="0" i="1" smtClean="0">
                              <a:latin typeface="Cambria Math" panose="02040503050406030204" pitchFamily="18" charset="0"/>
                            </a:rPr>
                            <m:t>−</m:t>
                          </m:r>
                          <m:r>
                            <a:rPr lang="en-US" sz="2800" b="0" i="1" smtClean="0">
                              <a:latin typeface="Cambria Math" panose="02040503050406030204" pitchFamily="18" charset="0"/>
                            </a:rPr>
                            <m:t>𝑚𝑒𝑎𝑛</m:t>
                          </m:r>
                        </m:num>
                        <m:den>
                          <m:r>
                            <a:rPr lang="en-US" sz="2800" b="0" i="1" smtClean="0">
                              <a:latin typeface="Cambria Math" panose="02040503050406030204" pitchFamily="18" charset="0"/>
                            </a:rPr>
                            <m:t>𝑠𝑡𝑎𝑛𝑑𝑎𝑟𝑑</m:t>
                          </m:r>
                          <m:r>
                            <a:rPr lang="en-US" sz="2800" b="0" i="1" smtClean="0">
                              <a:latin typeface="Cambria Math" panose="02040503050406030204" pitchFamily="18" charset="0"/>
                            </a:rPr>
                            <m:t> </m:t>
                          </m:r>
                          <m:r>
                            <a:rPr lang="en-US" sz="2800" b="0" i="1" smtClean="0">
                              <a:latin typeface="Cambria Math" panose="02040503050406030204" pitchFamily="18" charset="0"/>
                            </a:rPr>
                            <m:t>𝑒𝑟𝑟𝑜𝑟</m:t>
                          </m:r>
                        </m:den>
                      </m:f>
                    </m:oMath>
                  </m:oMathPara>
                </a14:m>
                <a:endParaRPr lang="en-US"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275−280</m:t>
                          </m:r>
                        </m:num>
                        <m:den>
                          <m:r>
                            <a:rPr lang="en-US" sz="2800" b="0" i="1" smtClean="0">
                              <a:latin typeface="Cambria Math" panose="02040503050406030204" pitchFamily="18" charset="0"/>
                            </a:rPr>
                            <m:t>1.03</m:t>
                          </m:r>
                        </m:den>
                      </m:f>
                      <m:r>
                        <a:rPr lang="en-US" sz="2800" b="0" i="1" smtClean="0">
                          <a:latin typeface="Cambria Math" panose="02040503050406030204" pitchFamily="18" charset="0"/>
                        </a:rPr>
                        <m:t>=−4.85</m:t>
                      </m:r>
                    </m:oMath>
                  </m:oMathPara>
                </a14:m>
                <a:endParaRPr lang="en-US" sz="2800" dirty="0"/>
              </a:p>
              <a:p>
                <a:endParaRPr lang="en-US" sz="2800" dirty="0"/>
              </a:p>
              <a:p>
                <a:r>
                  <a:rPr lang="en-US" sz="2800" dirty="0"/>
                  <a:t>That is, the sample result is about 4.85 standard errors below the mean we would expect if, on the average, healthy pregnancies lasted for 280 days.</a:t>
                </a:r>
              </a:p>
            </p:txBody>
          </p:sp>
        </mc:Choice>
        <mc:Fallback xmlns="">
          <p:sp>
            <p:nvSpPr>
              <p:cNvPr id="8" name="Rectangle 7"/>
              <p:cNvSpPr>
                <a:spLocks noRot="1" noChangeAspect="1" noMove="1" noResize="1" noEditPoints="1" noAdjustHandles="1" noChangeArrowheads="1" noChangeShapeType="1" noTextEdit="1"/>
              </p:cNvSpPr>
              <p:nvPr/>
            </p:nvSpPr>
            <p:spPr bwMode="auto">
              <a:xfrm>
                <a:off x="301752" y="1737360"/>
                <a:ext cx="8759952" cy="4314066"/>
              </a:xfrm>
              <a:prstGeom prst="rect">
                <a:avLst/>
              </a:prstGeom>
              <a:blipFill rotWithShape="0">
                <a:blip r:embed="rId3"/>
                <a:stretch>
                  <a:fillRect l="-1461" t="-1412" r="-2366" b="-296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48481265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Example: Length of Human Pregnancies 5</a:t>
            </a:r>
            <a:endParaRPr lang="en-US" sz="3600" dirty="0"/>
          </a:p>
        </p:txBody>
      </p:sp>
      <p:sp>
        <p:nvSpPr>
          <p:cNvPr id="8" name="Rectangle 7"/>
          <p:cNvSpPr>
            <a:spLocks noChangeArrowheads="1"/>
          </p:cNvSpPr>
          <p:nvPr/>
        </p:nvSpPr>
        <p:spPr bwMode="auto">
          <a:xfrm>
            <a:off x="127330" y="1360865"/>
            <a:ext cx="5048956" cy="3477875"/>
          </a:xfrm>
          <a:prstGeom prst="rect">
            <a:avLst/>
          </a:prstGeom>
          <a:noFill/>
          <a:ln w="9525">
            <a:noFill/>
            <a:miter lim="800000"/>
            <a:headEnd/>
            <a:tailEnd/>
          </a:ln>
        </p:spPr>
        <p:txBody>
          <a:bodyPr wrap="square">
            <a:spAutoFit/>
          </a:bodyPr>
          <a:lstStyle/>
          <a:p>
            <a:r>
              <a:rPr lang="en-US" sz="2800" b="1" dirty="0"/>
              <a:t>The </a:t>
            </a:r>
            <a:r>
              <a:rPr lang="en-US" sz="2800" b="1" i="1" dirty="0"/>
              <a:t>P</a:t>
            </a:r>
            <a:r>
              <a:rPr lang="en-US" sz="2800" b="1" dirty="0"/>
              <a:t>-value</a:t>
            </a:r>
            <a:endParaRPr lang="en-US" sz="2800" dirty="0"/>
          </a:p>
          <a:p>
            <a:r>
              <a:rPr lang="en-US" sz="2800" dirty="0"/>
              <a:t>The </a:t>
            </a:r>
            <a:r>
              <a:rPr lang="en-US" sz="2800" i="1" dirty="0"/>
              <a:t>P</a:t>
            </a:r>
            <a:r>
              <a:rPr lang="en-US" sz="2800" dirty="0"/>
              <a:t>-value for our one-sided test is the area to the left of     -4.85 under the Normal curve. </a:t>
            </a:r>
            <a:r>
              <a:rPr lang="en-US" sz="2400" dirty="0">
                <a:solidFill>
                  <a:schemeClr val="accent6"/>
                </a:solidFill>
              </a:rPr>
              <a:t>=NORM.DIST(-4.85,0,1,TRUE)</a:t>
            </a:r>
          </a:p>
          <a:p>
            <a:r>
              <a:rPr lang="en-US" sz="2800" dirty="0"/>
              <a:t>1 sided test with </a:t>
            </a:r>
          </a:p>
          <a:p>
            <a:r>
              <a:rPr lang="en-US" sz="2800" dirty="0"/>
              <a:t>p-value = 0.000001</a:t>
            </a:r>
          </a:p>
          <a:p>
            <a:endParaRPr lang="en-US" sz="2800" dirty="0"/>
          </a:p>
        </p:txBody>
      </p:sp>
      <p:pic>
        <p:nvPicPr>
          <p:cNvPr id="5" name="Picture 4" descr="A sampling distribution of the actual length of a human pregnancy. The horizontal axis represents the values of x bar (standard scale). The values plotted are negative 4.85 and 0. A callout pointing at the bell curve reads, P value (area to the left of negative 4.85).">
            <a:extLst>
              <a:ext uri="{FF2B5EF4-FFF2-40B4-BE49-F238E27FC236}">
                <a16:creationId xmlns:a16="http://schemas.microsoft.com/office/drawing/2014/main" id="{1D16E05C-2231-425B-B3E6-673B30B074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286" y="2290097"/>
            <a:ext cx="3967714" cy="1965822"/>
          </a:xfrm>
          <a:prstGeom prst="rect">
            <a:avLst/>
          </a:prstGeom>
        </p:spPr>
      </p:pic>
      <p:sp>
        <p:nvSpPr>
          <p:cNvPr id="6" name="Rectangle 5">
            <a:extLst>
              <a:ext uri="{FF2B5EF4-FFF2-40B4-BE49-F238E27FC236}">
                <a16:creationId xmlns:a16="http://schemas.microsoft.com/office/drawing/2014/main" id="{F1FCAB5E-762A-F347-8AE6-8697ECCF0F42}"/>
              </a:ext>
            </a:extLst>
          </p:cNvPr>
          <p:cNvSpPr>
            <a:spLocks noChangeArrowheads="1"/>
          </p:cNvSpPr>
          <p:nvPr/>
        </p:nvSpPr>
        <p:spPr bwMode="auto">
          <a:xfrm>
            <a:off x="127330" y="4567903"/>
            <a:ext cx="8759952" cy="1815882"/>
          </a:xfrm>
          <a:prstGeom prst="rect">
            <a:avLst/>
          </a:prstGeom>
          <a:noFill/>
          <a:ln w="9525">
            <a:noFill/>
            <a:miter lim="800000"/>
            <a:headEnd/>
            <a:tailEnd/>
          </a:ln>
        </p:spPr>
        <p:txBody>
          <a:bodyPr wrap="square">
            <a:spAutoFit/>
          </a:bodyPr>
          <a:lstStyle/>
          <a:p>
            <a:r>
              <a:rPr lang="en-US" sz="2800" b="1" dirty="0"/>
              <a:t>The Conclusion</a:t>
            </a:r>
          </a:p>
          <a:p>
            <a:r>
              <a:rPr lang="en-US" sz="2800" dirty="0"/>
              <a:t>A </a:t>
            </a:r>
            <a:r>
              <a:rPr lang="en-US" sz="2800" i="1" dirty="0"/>
              <a:t>P</a:t>
            </a:r>
            <a:r>
              <a:rPr lang="en-US" sz="2800" dirty="0"/>
              <a:t>-value of 0.000001 is strong evidence that the mean length of a healthy human pregnancy is below the commonly reported length of 280 days.</a:t>
            </a:r>
          </a:p>
        </p:txBody>
      </p:sp>
    </p:spTree>
    <p:extLst>
      <p:ext uri="{BB962C8B-B14F-4D97-AF65-F5344CB8AC3E}">
        <p14:creationId xmlns:p14="http://schemas.microsoft.com/office/powerpoint/2010/main" val="94127489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Statistics in Summary</a:t>
            </a:r>
            <a:br>
              <a:rPr lang="en-US" sz="3600" b="1" dirty="0">
                <a:solidFill>
                  <a:schemeClr val="accent1"/>
                </a:solidFill>
              </a:rPr>
            </a:br>
            <a:endParaRPr lang="en-US" sz="3600" dirty="0"/>
          </a:p>
        </p:txBody>
      </p:sp>
      <p:sp>
        <p:nvSpPr>
          <p:cNvPr id="8" name="Rectangle 7"/>
          <p:cNvSpPr>
            <a:spLocks noChangeArrowheads="1"/>
          </p:cNvSpPr>
          <p:nvPr/>
        </p:nvSpPr>
        <p:spPr bwMode="auto">
          <a:xfrm>
            <a:off x="301752" y="1054100"/>
            <a:ext cx="8537448" cy="6494085"/>
          </a:xfrm>
          <a:prstGeom prst="rect">
            <a:avLst/>
          </a:prstGeom>
          <a:noFill/>
          <a:ln w="9525">
            <a:noFill/>
            <a:miter lim="800000"/>
            <a:headEnd/>
            <a:tailEnd/>
          </a:ln>
        </p:spPr>
        <p:txBody>
          <a:bodyPr wrap="square">
            <a:spAutoFit/>
          </a:bodyPr>
          <a:lstStyle/>
          <a:p>
            <a:pPr marL="463550" indent="-463550"/>
            <a:r>
              <a:rPr lang="en-US" sz="2800" dirty="0"/>
              <a:t>• 	</a:t>
            </a:r>
            <a:r>
              <a:rPr lang="en-US" sz="2000" dirty="0"/>
              <a:t>A </a:t>
            </a:r>
            <a:r>
              <a:rPr lang="en-US" sz="2000" b="1" dirty="0"/>
              <a:t>test of significance </a:t>
            </a:r>
            <a:r>
              <a:rPr lang="en-US" sz="2000" dirty="0"/>
              <a:t>assesses the evidence for some claim about the value of an unknown parameter.</a:t>
            </a:r>
          </a:p>
          <a:p>
            <a:pPr marL="463550" indent="-463550"/>
            <a:r>
              <a:rPr lang="en-US" sz="2000" dirty="0"/>
              <a:t>• 	In practice, the purpose of a statistical test is to answer the question, “Could the effect we see in the sample just be an accident due to chance, or is it good evidence that the effect is really there in the population?’’</a:t>
            </a:r>
          </a:p>
          <a:p>
            <a:pPr marL="463550" indent="-463550">
              <a:buFont typeface="Arial" panose="020B0604020202020204" pitchFamily="34" charset="0"/>
              <a:buChar char="•"/>
            </a:pPr>
            <a:r>
              <a:rPr lang="en-US" sz="2000" dirty="0"/>
              <a:t>Significance tests answer this question by giving the probability that a sample effect as large as the one we see in this sample would arise just by chance. This probability is </a:t>
            </a:r>
            <a:r>
              <a:rPr lang="en-US" sz="2000" b="1" i="1" dirty="0"/>
              <a:t>P</a:t>
            </a:r>
            <a:r>
              <a:rPr lang="en-US" sz="2000" b="1" dirty="0"/>
              <a:t>-value</a:t>
            </a:r>
            <a:r>
              <a:rPr lang="en-US" sz="2000" dirty="0"/>
              <a:t>. A small </a:t>
            </a:r>
            <a:r>
              <a:rPr lang="en-US" sz="2000" i="1" dirty="0"/>
              <a:t>P</a:t>
            </a:r>
            <a:r>
              <a:rPr lang="en-US" sz="2000" dirty="0"/>
              <a:t>-value says that our outcome is unlikely to happen just by chance.</a:t>
            </a:r>
          </a:p>
          <a:p>
            <a:pPr marL="463550" indent="-463550"/>
            <a:r>
              <a:rPr lang="en-US" sz="2000" dirty="0"/>
              <a:t>• 	To set up a test, state a </a:t>
            </a:r>
            <a:r>
              <a:rPr lang="en-US" sz="2000" b="1" dirty="0"/>
              <a:t>null hypothesis </a:t>
            </a:r>
            <a:r>
              <a:rPr lang="en-US" sz="2000" dirty="0"/>
              <a:t>that says the effect you seek is not present in the population. The </a:t>
            </a:r>
            <a:r>
              <a:rPr lang="en-US" sz="2000" b="1" dirty="0"/>
              <a:t>alternative hypothesis</a:t>
            </a:r>
            <a:r>
              <a:rPr lang="en-US" sz="2000" dirty="0"/>
              <a:t> says that the effect is present.</a:t>
            </a:r>
          </a:p>
          <a:p>
            <a:pPr marL="463550" indent="-463550">
              <a:buFont typeface="Arial" panose="020B0604020202020204" pitchFamily="34" charset="0"/>
              <a:buChar char="•"/>
            </a:pPr>
            <a:r>
              <a:rPr lang="en-US" sz="2000" dirty="0"/>
              <a:t>The </a:t>
            </a:r>
            <a:r>
              <a:rPr lang="en-US" sz="2000" i="1" dirty="0"/>
              <a:t>P</a:t>
            </a:r>
            <a:r>
              <a:rPr lang="en-US" sz="2000" dirty="0"/>
              <a:t>-value is the probability, calculated taking the null hypothesis to be true, of an outcome as extreme in the direction specified by the alternative hypothesis as the actually observed outcome. </a:t>
            </a:r>
          </a:p>
          <a:p>
            <a:pPr marL="463550" indent="-463550"/>
            <a:r>
              <a:rPr lang="en-US" sz="2000" dirty="0"/>
              <a:t>• 	A sample result is </a:t>
            </a:r>
            <a:r>
              <a:rPr lang="en-US" sz="2000" b="1" dirty="0"/>
              <a:t>statistically significant at the 5% level </a:t>
            </a:r>
            <a:r>
              <a:rPr lang="en-US" sz="2000" dirty="0"/>
              <a:t>if it would occur just by chance no more than 5% of the time in </a:t>
            </a:r>
            <a:r>
              <a:rPr lang="en-US" sz="2000" dirty="0" err="1"/>
              <a:t>repeate</a:t>
            </a:r>
            <a:r>
              <a:rPr lang="en-US" sz="2000" dirty="0"/>
              <a:t> samples.</a:t>
            </a:r>
          </a:p>
          <a:p>
            <a:pPr marL="463550" indent="-463550"/>
            <a:endParaRPr lang="en-US" sz="2000" dirty="0"/>
          </a:p>
          <a:p>
            <a:pPr marL="463550" indent="-463550">
              <a:buFont typeface="Arial" panose="020B0604020202020204" pitchFamily="34" charset="0"/>
              <a:buChar char="•"/>
            </a:pPr>
            <a:endParaRPr lang="en-US" sz="2800" dirty="0"/>
          </a:p>
        </p:txBody>
      </p:sp>
    </p:spTree>
    <p:extLst>
      <p:ext uri="{BB962C8B-B14F-4D97-AF65-F5344CB8AC3E}">
        <p14:creationId xmlns:p14="http://schemas.microsoft.com/office/powerpoint/2010/main" val="106416512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986E-2C2C-4AE4-B6B7-BEC7D5C543E5}"/>
              </a:ext>
            </a:extLst>
          </p:cNvPr>
          <p:cNvSpPr>
            <a:spLocks noGrp="1"/>
          </p:cNvSpPr>
          <p:nvPr>
            <p:ph type="title"/>
          </p:nvPr>
        </p:nvSpPr>
        <p:spPr>
          <a:xfrm>
            <a:off x="647701" y="381330"/>
            <a:ext cx="8223249" cy="1371600"/>
          </a:xfrm>
        </p:spPr>
        <p:txBody>
          <a:bodyPr>
            <a:normAutofit/>
          </a:bodyPr>
          <a:lstStyle/>
          <a:p>
            <a:r>
              <a:rPr lang="en-US" dirty="0">
                <a:latin typeface="Calibri" panose="020F0502020204030204" pitchFamily="34" charset="0"/>
                <a:cs typeface="Calibri" panose="020F0502020204030204" pitchFamily="34" charset="0"/>
              </a:rPr>
              <a:t>To Review:</a:t>
            </a:r>
          </a:p>
        </p:txBody>
      </p:sp>
      <p:sp>
        <p:nvSpPr>
          <p:cNvPr id="3" name="Content Placeholder 2">
            <a:extLst>
              <a:ext uri="{FF2B5EF4-FFF2-40B4-BE49-F238E27FC236}">
                <a16:creationId xmlns:a16="http://schemas.microsoft.com/office/drawing/2014/main" id="{35A08F58-AC2F-4524-A6EF-2C93D17F9F5A}"/>
              </a:ext>
            </a:extLst>
          </p:cNvPr>
          <p:cNvSpPr>
            <a:spLocks noGrp="1"/>
          </p:cNvSpPr>
          <p:nvPr>
            <p:ph idx="1"/>
          </p:nvPr>
        </p:nvSpPr>
        <p:spPr>
          <a:xfrm>
            <a:off x="647701" y="1300570"/>
            <a:ext cx="7543800" cy="5176100"/>
          </a:xfrm>
        </p:spPr>
        <p:txBody>
          <a:bodyPr>
            <a:normAutofit/>
          </a:bodyPr>
          <a:lstStyle/>
          <a:p>
            <a:pPr lvl="1">
              <a:buFont typeface="Wingdings" panose="05000000000000000000" pitchFamily="2" charset="2"/>
              <a:buChar char="Ø"/>
            </a:pPr>
            <a:endParaRPr lang="en-US" sz="1800" dirty="0">
              <a:latin typeface="Calibri" panose="020F0502020204030204" pitchFamily="34" charset="0"/>
              <a:cs typeface="Calibri" panose="020F0502020204030204" pitchFamily="34" charset="0"/>
            </a:endParaRPr>
          </a:p>
          <a:p>
            <a:pPr marL="342900" indent="-342900">
              <a:buAutoNum type="arabicPeriod"/>
            </a:pPr>
            <a:r>
              <a:rPr lang="en-US" sz="2000" b="1" dirty="0">
                <a:latin typeface="Calibri" panose="020F0502020204030204" pitchFamily="34" charset="0"/>
                <a:cs typeface="Calibri" panose="020F0502020204030204" pitchFamily="34" charset="0"/>
              </a:rPr>
              <a:t>Inference</a:t>
            </a:r>
          </a:p>
          <a:p>
            <a:pPr marL="617220" lvl="1" indent="-342900">
              <a:buAutoNum type="arabicPeriod"/>
            </a:pPr>
            <a:r>
              <a:rPr lang="en-US" sz="1600" b="1" dirty="0">
                <a:latin typeface="Calibri" panose="020F0502020204030204" pitchFamily="34" charset="0"/>
                <a:cs typeface="Calibri" panose="020F0502020204030204" pitchFamily="34" charset="0"/>
              </a:rPr>
              <a:t>What is a confidence interval? </a:t>
            </a:r>
          </a:p>
          <a:p>
            <a:pPr marL="617220" lvl="1" indent="-342900">
              <a:buAutoNum type="arabicPeriod"/>
            </a:pPr>
            <a:r>
              <a:rPr lang="en-US" sz="1600" b="1" dirty="0">
                <a:latin typeface="Calibri" panose="020F0502020204030204" pitchFamily="34" charset="0"/>
                <a:cs typeface="Calibri" panose="020F0502020204030204" pitchFamily="34" charset="0"/>
              </a:rPr>
              <a:t>What is a test of significance?</a:t>
            </a:r>
          </a:p>
          <a:p>
            <a:pPr marL="617220" lvl="1" indent="-342900">
              <a:buAutoNum type="arabicPeriod"/>
            </a:pPr>
            <a:r>
              <a:rPr lang="en-US" sz="1600" b="1" dirty="0">
                <a:solidFill>
                  <a:schemeClr val="accent6"/>
                </a:solidFill>
                <a:latin typeface="Calibri" panose="020F0502020204030204" pitchFamily="34" charset="0"/>
                <a:cs typeface="Calibri" panose="020F0502020204030204" pitchFamily="34" charset="0"/>
              </a:rPr>
              <a:t>Use and Abuse of Statistical Inference</a:t>
            </a:r>
          </a:p>
          <a:p>
            <a:pPr marL="617220" lvl="1" indent="-342900">
              <a:buAutoNum type="arabicPeriod"/>
            </a:pPr>
            <a:r>
              <a:rPr lang="en-US" sz="1600" b="1" dirty="0">
                <a:latin typeface="Calibri" panose="020F0502020204030204" pitchFamily="34" charset="0"/>
                <a:cs typeface="Calibri" panose="020F0502020204030204" pitchFamily="34" charset="0"/>
              </a:rPr>
              <a:t>Two-Way Tables and the Chi-Square test</a:t>
            </a:r>
          </a:p>
          <a:p>
            <a:pPr marL="342900" indent="-342900">
              <a:buAutoNum type="arabicPeriod"/>
            </a:pPr>
            <a:r>
              <a:rPr lang="en-US" sz="2000" b="1" dirty="0">
                <a:latin typeface="Calibri" panose="020F0502020204030204" pitchFamily="34" charset="0"/>
                <a:cs typeface="Calibri" panose="020F0502020204030204" pitchFamily="34" charset="0"/>
              </a:rPr>
              <a:t>Homework # 2 Review</a:t>
            </a:r>
          </a:p>
          <a:p>
            <a:pPr marL="617220" lvl="1" indent="-342900">
              <a:buAutoNum type="arabicPeriod"/>
            </a:pPr>
            <a:r>
              <a:rPr lang="en-US" sz="1600" b="1" dirty="0">
                <a:latin typeface="Calibri" panose="020F0502020204030204" pitchFamily="34" charset="0"/>
                <a:cs typeface="Calibri" panose="020F0502020204030204" pitchFamily="34" charset="0"/>
              </a:rPr>
              <a:t>Rachel Chen</a:t>
            </a:r>
          </a:p>
          <a:p>
            <a:pPr marL="617220" lvl="1" indent="-342900">
              <a:buAutoNum type="arabicPeriod"/>
            </a:pPr>
            <a:r>
              <a:rPr lang="en-US" sz="1600" b="1" dirty="0" err="1">
                <a:latin typeface="Calibri" panose="020F0502020204030204" pitchFamily="34" charset="0"/>
                <a:cs typeface="Calibri" panose="020F0502020204030204" pitchFamily="34" charset="0"/>
              </a:rPr>
              <a:t>Gauravkumar</a:t>
            </a:r>
            <a:r>
              <a:rPr lang="en-US" sz="1600" b="1" dirty="0">
                <a:latin typeface="Calibri" panose="020F0502020204030204" pitchFamily="34" charset="0"/>
                <a:cs typeface="Calibri" panose="020F0502020204030204" pitchFamily="34" charset="0"/>
              </a:rPr>
              <a:t> Vishwakarma</a:t>
            </a:r>
          </a:p>
          <a:p>
            <a:pPr marL="617220" lvl="1" indent="-342900">
              <a:buAutoNum type="arabicPeriod"/>
            </a:pPr>
            <a:r>
              <a:rPr lang="en-US" sz="1600" b="1" dirty="0" err="1">
                <a:latin typeface="Calibri" panose="020F0502020204030204" pitchFamily="34" charset="0"/>
                <a:cs typeface="Calibri" panose="020F0502020204030204" pitchFamily="34" charset="0"/>
              </a:rPr>
              <a:t>Niyati</a:t>
            </a:r>
            <a:r>
              <a:rPr lang="en-US" sz="1600" b="1" dirty="0">
                <a:latin typeface="Calibri" panose="020F0502020204030204" pitchFamily="34" charset="0"/>
                <a:cs typeface="Calibri" panose="020F0502020204030204" pitchFamily="34" charset="0"/>
              </a:rPr>
              <a:t> Aggarwal </a:t>
            </a:r>
          </a:p>
          <a:p>
            <a:pPr marL="617220" lvl="1" indent="-342900">
              <a:buAutoNum type="arabicPeriod"/>
            </a:pPr>
            <a:r>
              <a:rPr lang="en-US" sz="1600" b="1" dirty="0" err="1">
                <a:latin typeface="Calibri" panose="020F0502020204030204" pitchFamily="34" charset="0"/>
                <a:cs typeface="Calibri" panose="020F0502020204030204" pitchFamily="34" charset="0"/>
              </a:rPr>
              <a:t>Zida</a:t>
            </a:r>
            <a:r>
              <a:rPr lang="en-US" sz="1600" b="1" dirty="0">
                <a:latin typeface="Calibri" panose="020F0502020204030204" pitchFamily="34" charset="0"/>
                <a:cs typeface="Calibri" panose="020F0502020204030204" pitchFamily="34" charset="0"/>
              </a:rPr>
              <a:t> Wang</a:t>
            </a:r>
          </a:p>
          <a:p>
            <a:pPr marL="342900" indent="-342900">
              <a:buAutoNum type="arabicPeriod"/>
            </a:pPr>
            <a:r>
              <a:rPr lang="en-US" b="1" dirty="0">
                <a:latin typeface="Calibri" panose="020F0502020204030204" pitchFamily="34" charset="0"/>
                <a:cs typeface="Calibri" panose="020F0502020204030204" pitchFamily="34" charset="0"/>
              </a:rPr>
              <a:t>Linear Regression Summary</a:t>
            </a:r>
          </a:p>
          <a:p>
            <a:pPr marL="617220" lvl="1" indent="-342900">
              <a:buAutoNum type="arabicPeriod"/>
            </a:pPr>
            <a:r>
              <a:rPr lang="en-US" sz="1600" b="1" dirty="0" err="1">
                <a:latin typeface="Calibri" panose="020F0502020204030204" pitchFamily="34" charset="0"/>
                <a:cs typeface="Calibri" panose="020F0502020204030204" pitchFamily="34" charset="0"/>
              </a:rPr>
              <a:t>Haoyu</a:t>
            </a:r>
            <a:r>
              <a:rPr lang="en-US" sz="1600" b="1" dirty="0">
                <a:latin typeface="Calibri" panose="020F0502020204030204" pitchFamily="34" charset="0"/>
                <a:cs typeface="Calibri" panose="020F0502020204030204" pitchFamily="34" charset="0"/>
              </a:rPr>
              <a:t> Wang</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376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Samples have variability</a:t>
            </a:r>
            <a:br>
              <a:rPr lang="en-US" sz="3600" b="1" dirty="0">
                <a:solidFill>
                  <a:schemeClr val="accent1"/>
                </a:solidFill>
              </a:rPr>
            </a:br>
            <a:endParaRPr lang="en-US" sz="3600" dirty="0"/>
          </a:p>
        </p:txBody>
      </p:sp>
      <mc:AlternateContent xmlns:mc="http://schemas.openxmlformats.org/markup-compatibility/2006" xmlns:a14="http://schemas.microsoft.com/office/drawing/2010/main">
        <mc:Choice Requires="a14">
          <p:sp>
            <p:nvSpPr>
              <p:cNvPr id="8" name="Rectangle 7"/>
              <p:cNvSpPr/>
              <p:nvPr/>
            </p:nvSpPr>
            <p:spPr>
              <a:xfrm>
                <a:off x="301752" y="1645920"/>
                <a:ext cx="8759952" cy="4401205"/>
              </a:xfrm>
              <a:prstGeom prst="rect">
                <a:avLst/>
              </a:prstGeom>
            </p:spPr>
            <p:txBody>
              <a:bodyPr>
                <a:spAutoFit/>
              </a:bodyPr>
              <a:lstStyle/>
              <a:p>
                <a:pPr fontAlgn="auto">
                  <a:spcBef>
                    <a:spcPts val="0"/>
                  </a:spcBef>
                  <a:spcAft>
                    <a:spcPts val="0"/>
                  </a:spcAft>
                  <a:defRPr/>
                </a:pPr>
                <a:r>
                  <a:rPr lang="en-US" sz="2800" dirty="0"/>
                  <a:t>How good is the statistic </a:t>
                </a:r>
                <a14:m>
                  <m:oMath xmlns:m="http://schemas.openxmlformats.org/officeDocument/2006/math">
                    <m:acc>
                      <m:accPr>
                        <m:chr m:val="̂"/>
                        <m:ctrlPr>
                          <a:rPr lang="en-US" sz="2800" i="1" smtClean="0">
                            <a:latin typeface="Cambria Math" panose="02040503050406030204" pitchFamily="18" charset="0"/>
                          </a:rPr>
                        </m:ctrlPr>
                      </m:accPr>
                      <m:e>
                        <m:r>
                          <a:rPr lang="en-US" sz="2800" b="0" i="1" smtClean="0">
                            <a:latin typeface="Cambria Math" panose="02040503050406030204" pitchFamily="18" charset="0"/>
                          </a:rPr>
                          <m:t>𝑝</m:t>
                        </m:r>
                      </m:e>
                    </m:acc>
                  </m:oMath>
                </a14:m>
                <a:r>
                  <a:rPr lang="en-US" sz="2800" dirty="0"/>
                  <a:t> as an estimate of the parameter </a:t>
                </a:r>
                <a14:m>
                  <m:oMath xmlns:m="http://schemas.openxmlformats.org/officeDocument/2006/math">
                    <m:r>
                      <a:rPr lang="en-US" sz="2800" b="0" i="1" smtClean="0">
                        <a:latin typeface="Cambria Math" panose="02040503050406030204" pitchFamily="18" charset="0"/>
                      </a:rPr>
                      <m:t>𝑝</m:t>
                    </m:r>
                  </m:oMath>
                </a14:m>
                <a:r>
                  <a:rPr lang="en-US" sz="2800" dirty="0"/>
                  <a:t>? To find out, we ask, “What would happen if we took many samples?’’ </a:t>
                </a:r>
              </a:p>
              <a:p>
                <a:pPr fontAlgn="auto">
                  <a:spcBef>
                    <a:spcPts val="0"/>
                  </a:spcBef>
                  <a:spcAft>
                    <a:spcPts val="0"/>
                  </a:spcAft>
                  <a:defRPr/>
                </a:pPr>
                <a:endParaRPr lang="en-US" sz="2800" dirty="0"/>
              </a:p>
              <a:p>
                <a:pPr fontAlgn="auto">
                  <a:spcBef>
                    <a:spcPts val="0"/>
                  </a:spcBef>
                  <a:spcAft>
                    <a:spcPts val="0"/>
                  </a:spcAft>
                  <a:defRPr/>
                </a:pPr>
                <a:r>
                  <a:rPr lang="en-US" sz="2800" dirty="0"/>
                  <a:t>We know that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panose="02040503050406030204" pitchFamily="18" charset="0"/>
                          </a:rPr>
                          <m:t>𝑝</m:t>
                        </m:r>
                      </m:e>
                    </m:acc>
                  </m:oMath>
                </a14:m>
                <a:r>
                  <a:rPr lang="en-US" sz="2800" dirty="0"/>
                  <a:t> would vary from sample to sample. </a:t>
                </a:r>
              </a:p>
              <a:p>
                <a:pPr fontAlgn="auto">
                  <a:spcBef>
                    <a:spcPts val="0"/>
                  </a:spcBef>
                  <a:spcAft>
                    <a:spcPts val="0"/>
                  </a:spcAft>
                  <a:defRPr/>
                </a:pPr>
                <a:endParaRPr lang="en-US" sz="2800" dirty="0"/>
              </a:p>
              <a:p>
                <a:pPr fontAlgn="auto">
                  <a:spcBef>
                    <a:spcPts val="0"/>
                  </a:spcBef>
                  <a:spcAft>
                    <a:spcPts val="0"/>
                  </a:spcAft>
                  <a:defRPr/>
                </a:pPr>
                <a:r>
                  <a:rPr lang="en-US" sz="2800" dirty="0"/>
                  <a:t>This sampling variability has a clear pattern in the long run, a pattern that is pretty well described by a Normal curve. </a:t>
                </a:r>
              </a:p>
              <a:p>
                <a:pPr fontAlgn="auto">
                  <a:spcBef>
                    <a:spcPts val="0"/>
                  </a:spcBef>
                  <a:spcAft>
                    <a:spcPts val="0"/>
                  </a:spcAft>
                  <a:defRPr/>
                </a:pPr>
                <a:endParaRPr lang="en-US" sz="2800" dirty="0"/>
              </a:p>
            </p:txBody>
          </p:sp>
        </mc:Choice>
        <mc:Fallback xmlns="">
          <p:sp>
            <p:nvSpPr>
              <p:cNvPr id="8" name="Rectangle 7"/>
              <p:cNvSpPr>
                <a:spLocks noRot="1" noChangeAspect="1" noMove="1" noResize="1" noEditPoints="1" noAdjustHandles="1" noChangeArrowheads="1" noChangeShapeType="1" noTextEdit="1"/>
              </p:cNvSpPr>
              <p:nvPr/>
            </p:nvSpPr>
            <p:spPr>
              <a:xfrm>
                <a:off x="301752" y="1645920"/>
                <a:ext cx="8759952" cy="4401205"/>
              </a:xfrm>
              <a:prstGeom prst="rect">
                <a:avLst/>
              </a:prstGeom>
              <a:blipFill rotWithShape="0">
                <a:blip r:embed="rId3"/>
                <a:stretch>
                  <a:fillRect l="-1461" t="-1385" r="-2505"/>
                </a:stretch>
              </a:blipFill>
            </p:spPr>
            <p:txBody>
              <a:bodyPr/>
              <a:lstStyle/>
              <a:p>
                <a:r>
                  <a:rPr lang="en-US">
                    <a:noFill/>
                  </a:rPr>
                  <a:t> </a:t>
                </a:r>
              </a:p>
            </p:txBody>
          </p:sp>
        </mc:Fallback>
      </mc:AlternateContent>
    </p:spTree>
    <p:extLst>
      <p:ext uri="{BB962C8B-B14F-4D97-AF65-F5344CB8AC3E}">
        <p14:creationId xmlns:p14="http://schemas.microsoft.com/office/powerpoint/2010/main" val="311876377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Case Study Mutual Funds: Highest Returns</a:t>
            </a:r>
            <a:endParaRPr lang="en-US" sz="3600" dirty="0"/>
          </a:p>
        </p:txBody>
      </p:sp>
      <p:sp>
        <p:nvSpPr>
          <p:cNvPr id="8" name="Rectangle 7"/>
          <p:cNvSpPr/>
          <p:nvPr/>
        </p:nvSpPr>
        <p:spPr>
          <a:xfrm>
            <a:off x="301752" y="1645920"/>
            <a:ext cx="4343400" cy="4832092"/>
          </a:xfrm>
          <a:prstGeom prst="rect">
            <a:avLst/>
          </a:prstGeom>
        </p:spPr>
        <p:txBody>
          <a:bodyPr wrap="square">
            <a:spAutoFit/>
          </a:bodyPr>
          <a:lstStyle/>
          <a:p>
            <a:pPr fontAlgn="auto">
              <a:spcBef>
                <a:spcPts val="0"/>
              </a:spcBef>
              <a:spcAft>
                <a:spcPts val="0"/>
              </a:spcAft>
              <a:defRPr/>
            </a:pPr>
            <a:r>
              <a:rPr lang="en-US" sz="2800" dirty="0"/>
              <a:t>Suppose we take a look at the more than 10,000 mutual funds on sale to the investing public. </a:t>
            </a:r>
          </a:p>
          <a:p>
            <a:pPr fontAlgn="auto">
              <a:spcBef>
                <a:spcPts val="0"/>
              </a:spcBef>
              <a:spcAft>
                <a:spcPts val="0"/>
              </a:spcAft>
              <a:defRPr/>
            </a:pPr>
            <a:endParaRPr lang="en-US" sz="2800" dirty="0"/>
          </a:p>
          <a:p>
            <a:pPr fontAlgn="auto">
              <a:spcBef>
                <a:spcPts val="0"/>
              </a:spcBef>
              <a:spcAft>
                <a:spcPts val="0"/>
              </a:spcAft>
              <a:defRPr/>
            </a:pPr>
            <a:r>
              <a:rPr lang="en-US" sz="2800" dirty="0"/>
              <a:t>Any Internet investment site worth clicking on will tell you which funds produced the highest returns over the past (say) 3 years. </a:t>
            </a:r>
          </a:p>
        </p:txBody>
      </p:sp>
      <p:pic>
        <p:nvPicPr>
          <p:cNvPr id="1026" name="Picture 2" descr="Image of a stock webs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1386" y="1737360"/>
            <a:ext cx="3225700" cy="46634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365760"/>
            <a:ext cx="8629904" cy="1143000"/>
          </a:xfrm>
        </p:spPr>
        <p:txBody>
          <a:bodyPr>
            <a:normAutofit fontScale="90000"/>
          </a:bodyPr>
          <a:lstStyle/>
          <a:p>
            <a:r>
              <a:rPr lang="en-US" sz="3600" b="1" dirty="0">
                <a:solidFill>
                  <a:schemeClr val="accent1"/>
                </a:solidFill>
              </a:rPr>
              <a:t>Case Study Mutual Funds: Statistical Significance</a:t>
            </a:r>
            <a:endParaRPr lang="en-US" sz="3600" dirty="0"/>
          </a:p>
        </p:txBody>
      </p:sp>
      <p:sp>
        <p:nvSpPr>
          <p:cNvPr id="8" name="Rectangle 7"/>
          <p:cNvSpPr/>
          <p:nvPr/>
        </p:nvSpPr>
        <p:spPr>
          <a:xfrm>
            <a:off x="301752" y="1645920"/>
            <a:ext cx="8759952" cy="4524315"/>
          </a:xfrm>
          <a:prstGeom prst="rect">
            <a:avLst/>
          </a:prstGeom>
        </p:spPr>
        <p:txBody>
          <a:bodyPr>
            <a:spAutoFit/>
          </a:bodyPr>
          <a:lstStyle/>
          <a:p>
            <a:pPr fontAlgn="auto">
              <a:spcBef>
                <a:spcPts val="0"/>
              </a:spcBef>
              <a:spcAft>
                <a:spcPts val="0"/>
              </a:spcAft>
              <a:defRPr/>
            </a:pPr>
            <a:r>
              <a:rPr lang="en-US" sz="2400" dirty="0"/>
              <a:t>In 2011, one site claimed that the </a:t>
            </a:r>
            <a:r>
              <a:rPr lang="en-US" sz="2400" dirty="0" err="1"/>
              <a:t>ProFunds</a:t>
            </a:r>
            <a:r>
              <a:rPr lang="en-US" sz="2400" dirty="0"/>
              <a:t> Internet Inv. Fund was among the top 1% over the 3 preceding years. </a:t>
            </a:r>
          </a:p>
          <a:p>
            <a:pPr fontAlgn="auto">
              <a:spcBef>
                <a:spcPts val="0"/>
              </a:spcBef>
              <a:spcAft>
                <a:spcPts val="0"/>
              </a:spcAft>
              <a:defRPr/>
            </a:pPr>
            <a:endParaRPr lang="en-US" sz="2400" dirty="0"/>
          </a:p>
          <a:p>
            <a:pPr fontAlgn="auto">
              <a:spcBef>
                <a:spcPts val="0"/>
              </a:spcBef>
              <a:spcAft>
                <a:spcPts val="0"/>
              </a:spcAft>
              <a:defRPr/>
            </a:pPr>
            <a:r>
              <a:rPr lang="en-US" sz="2400" dirty="0"/>
              <a:t>If we had bought this fund in 2008, we would have gained 50.2% per year. </a:t>
            </a:r>
          </a:p>
          <a:p>
            <a:pPr fontAlgn="auto">
              <a:spcBef>
                <a:spcPts val="0"/>
              </a:spcBef>
              <a:spcAft>
                <a:spcPts val="0"/>
              </a:spcAft>
              <a:defRPr/>
            </a:pPr>
            <a:endParaRPr lang="en-US" sz="2400" dirty="0"/>
          </a:p>
          <a:p>
            <a:pPr fontAlgn="auto">
              <a:spcBef>
                <a:spcPts val="0"/>
              </a:spcBef>
              <a:spcAft>
                <a:spcPts val="0"/>
              </a:spcAft>
              <a:defRPr/>
            </a:pPr>
            <a:r>
              <a:rPr lang="en-US" sz="2400" dirty="0"/>
              <a:t>Comparing this return with the average over this period for all funds, we find that </a:t>
            </a:r>
            <a:r>
              <a:rPr lang="en-US" sz="2400" dirty="0" err="1"/>
              <a:t>ProFunds</a:t>
            </a:r>
            <a:r>
              <a:rPr lang="en-US" sz="2400" dirty="0"/>
              <a:t> Internet Inv. Fund return is significantly higher. </a:t>
            </a:r>
          </a:p>
          <a:p>
            <a:pPr fontAlgn="auto">
              <a:spcBef>
                <a:spcPts val="0"/>
              </a:spcBef>
              <a:spcAft>
                <a:spcPts val="0"/>
              </a:spcAft>
              <a:defRPr/>
            </a:pPr>
            <a:endParaRPr lang="en-US" sz="2400" dirty="0"/>
          </a:p>
          <a:p>
            <a:pPr fontAlgn="auto">
              <a:spcBef>
                <a:spcPts val="0"/>
              </a:spcBef>
              <a:spcAft>
                <a:spcPts val="0"/>
              </a:spcAft>
              <a:defRPr/>
            </a:pPr>
            <a:r>
              <a:rPr lang="en-US" sz="2400" dirty="0"/>
              <a:t>Doesn’t statistical significance suggest that the </a:t>
            </a:r>
            <a:r>
              <a:rPr lang="en-US" sz="2400" dirty="0" err="1"/>
              <a:t>ProFunds</a:t>
            </a:r>
            <a:r>
              <a:rPr lang="en-US" sz="2400" dirty="0"/>
              <a:t> Internet Inv. Fund is a good investment? </a:t>
            </a:r>
          </a:p>
        </p:txBody>
      </p:sp>
    </p:spTree>
    <p:extLst>
      <p:ext uri="{BB962C8B-B14F-4D97-AF65-F5344CB8AC3E}">
        <p14:creationId xmlns:p14="http://schemas.microsoft.com/office/powerpoint/2010/main" val="240021140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Using Inference Wisely </a:t>
            </a:r>
            <a:br>
              <a:rPr lang="en-US" sz="3600" b="1" dirty="0">
                <a:solidFill>
                  <a:schemeClr val="accent1"/>
                </a:solidFill>
              </a:rPr>
            </a:br>
            <a:endParaRPr lang="en-US" sz="3600" dirty="0"/>
          </a:p>
        </p:txBody>
      </p:sp>
      <p:sp>
        <p:nvSpPr>
          <p:cNvPr id="8" name="Rectangle 7"/>
          <p:cNvSpPr/>
          <p:nvPr/>
        </p:nvSpPr>
        <p:spPr>
          <a:xfrm>
            <a:off x="301752" y="1097280"/>
            <a:ext cx="8759952" cy="5262979"/>
          </a:xfrm>
          <a:prstGeom prst="rect">
            <a:avLst/>
          </a:prstGeom>
        </p:spPr>
        <p:txBody>
          <a:bodyPr>
            <a:spAutoFit/>
          </a:bodyPr>
          <a:lstStyle/>
          <a:p>
            <a:pPr fontAlgn="auto">
              <a:spcBef>
                <a:spcPts val="0"/>
              </a:spcBef>
              <a:spcAft>
                <a:spcPts val="0"/>
              </a:spcAft>
              <a:defRPr/>
            </a:pPr>
            <a:r>
              <a:rPr lang="en-US" sz="2800" dirty="0"/>
              <a:t>We have met the two major types of statistical inference: confidence intervals and significance tests. </a:t>
            </a:r>
          </a:p>
          <a:p>
            <a:pPr fontAlgn="auto">
              <a:spcBef>
                <a:spcPts val="0"/>
              </a:spcBef>
              <a:spcAft>
                <a:spcPts val="0"/>
              </a:spcAft>
              <a:defRPr/>
            </a:pPr>
            <a:endParaRPr lang="en-US" sz="2800" dirty="0"/>
          </a:p>
          <a:p>
            <a:pPr fontAlgn="auto">
              <a:spcBef>
                <a:spcPts val="0"/>
              </a:spcBef>
              <a:spcAft>
                <a:spcPts val="0"/>
              </a:spcAft>
              <a:defRPr/>
            </a:pPr>
            <a:r>
              <a:rPr lang="en-US" sz="2800" dirty="0"/>
              <a:t>We have, however, seen only two inference methods of each type, one designed for inference about a population proportion </a:t>
            </a:r>
            <a:r>
              <a:rPr lang="en-US" sz="2800" i="1" dirty="0"/>
              <a:t>p</a:t>
            </a:r>
            <a:r>
              <a:rPr lang="en-US" sz="2800" dirty="0"/>
              <a:t> and the other designed for inference about a population mean µ. </a:t>
            </a:r>
          </a:p>
          <a:p>
            <a:pPr fontAlgn="auto">
              <a:spcBef>
                <a:spcPts val="0"/>
              </a:spcBef>
              <a:spcAft>
                <a:spcPts val="0"/>
              </a:spcAft>
              <a:defRPr/>
            </a:pPr>
            <a:endParaRPr lang="en-US" sz="2800" dirty="0"/>
          </a:p>
          <a:p>
            <a:pPr fontAlgn="auto">
              <a:spcBef>
                <a:spcPts val="0"/>
              </a:spcBef>
              <a:spcAft>
                <a:spcPts val="0"/>
              </a:spcAft>
              <a:defRPr/>
            </a:pPr>
            <a:r>
              <a:rPr lang="en-US" sz="2800" dirty="0"/>
              <a:t>There are many methods for inference about various parameters in various settings. The reasoning of confidence intervals and significance tests remains the same, regardless of the method. </a:t>
            </a:r>
          </a:p>
        </p:txBody>
      </p:sp>
    </p:spTree>
    <p:extLst>
      <p:ext uri="{BB962C8B-B14F-4D97-AF65-F5344CB8AC3E}">
        <p14:creationId xmlns:p14="http://schemas.microsoft.com/office/powerpoint/2010/main" val="348424043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Using Inference Wisely </a:t>
            </a:r>
            <a:br>
              <a:rPr lang="en-US" sz="3600" b="1" dirty="0">
                <a:solidFill>
                  <a:schemeClr val="accent1"/>
                </a:solidFill>
              </a:rPr>
            </a:br>
            <a:endParaRPr lang="en-US" sz="3600" dirty="0"/>
          </a:p>
        </p:txBody>
      </p:sp>
      <p:sp>
        <p:nvSpPr>
          <p:cNvPr id="8" name="Rectangle 7"/>
          <p:cNvSpPr/>
          <p:nvPr/>
        </p:nvSpPr>
        <p:spPr>
          <a:xfrm>
            <a:off x="301752" y="1371600"/>
            <a:ext cx="8759952" cy="3108543"/>
          </a:xfrm>
          <a:prstGeom prst="rect">
            <a:avLst/>
          </a:prstGeom>
        </p:spPr>
        <p:txBody>
          <a:bodyPr>
            <a:spAutoFit/>
          </a:bodyPr>
          <a:lstStyle/>
          <a:p>
            <a:pPr fontAlgn="auto">
              <a:spcBef>
                <a:spcPts val="0"/>
              </a:spcBef>
              <a:spcAft>
                <a:spcPts val="0"/>
              </a:spcAft>
              <a:defRPr/>
            </a:pPr>
            <a:r>
              <a:rPr lang="en-US" sz="2800" dirty="0"/>
              <a:t>The first step in using inference wisely is to understand your data and the questions you want to answer and fit the method to its setting. </a:t>
            </a:r>
          </a:p>
          <a:p>
            <a:pPr fontAlgn="auto">
              <a:spcBef>
                <a:spcPts val="0"/>
              </a:spcBef>
              <a:spcAft>
                <a:spcPts val="0"/>
              </a:spcAft>
              <a:defRPr/>
            </a:pPr>
            <a:endParaRPr lang="en-US" sz="2800" dirty="0"/>
          </a:p>
          <a:p>
            <a:pPr fontAlgn="auto">
              <a:spcBef>
                <a:spcPts val="0"/>
              </a:spcBef>
              <a:spcAft>
                <a:spcPts val="0"/>
              </a:spcAft>
              <a:defRPr/>
            </a:pPr>
            <a:r>
              <a:rPr lang="en-US" sz="2800" b="1" dirty="0"/>
              <a:t>The design of the data production matters</a:t>
            </a:r>
            <a:r>
              <a:rPr lang="en-US" sz="2800" dirty="0"/>
              <a:t>. “Where do the data come from?” remains the first question to ask in any statistical study. </a:t>
            </a:r>
          </a:p>
        </p:txBody>
      </p:sp>
    </p:spTree>
    <p:extLst>
      <p:ext uri="{BB962C8B-B14F-4D97-AF65-F5344CB8AC3E}">
        <p14:creationId xmlns:p14="http://schemas.microsoft.com/office/powerpoint/2010/main" val="421372377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Using Inference Wisely </a:t>
            </a:r>
            <a:br>
              <a:rPr lang="en-US" sz="3600" b="1" dirty="0">
                <a:solidFill>
                  <a:schemeClr val="accent1"/>
                </a:solidFill>
              </a:rPr>
            </a:br>
            <a:endParaRPr lang="en-US" sz="3600" dirty="0"/>
          </a:p>
        </p:txBody>
      </p:sp>
      <p:sp>
        <p:nvSpPr>
          <p:cNvPr id="8" name="Rectangle 7"/>
          <p:cNvSpPr/>
          <p:nvPr/>
        </p:nvSpPr>
        <p:spPr>
          <a:xfrm>
            <a:off x="301752" y="1097280"/>
            <a:ext cx="8759952" cy="4893647"/>
          </a:xfrm>
          <a:prstGeom prst="rect">
            <a:avLst/>
          </a:prstGeom>
        </p:spPr>
        <p:txBody>
          <a:bodyPr>
            <a:spAutoFit/>
          </a:bodyPr>
          <a:lstStyle/>
          <a:p>
            <a:pPr fontAlgn="auto">
              <a:spcBef>
                <a:spcPts val="0"/>
              </a:spcBef>
              <a:spcAft>
                <a:spcPts val="0"/>
              </a:spcAft>
              <a:defRPr/>
            </a:pPr>
            <a:r>
              <a:rPr lang="en-US" sz="2600" dirty="0"/>
              <a:t>For our confidence interval and test for a proportion </a:t>
            </a:r>
            <a:r>
              <a:rPr lang="en-US" sz="2600" i="1" dirty="0"/>
              <a:t>p</a:t>
            </a:r>
            <a:r>
              <a:rPr lang="en-US" sz="2600" dirty="0"/>
              <a:t>: </a:t>
            </a:r>
          </a:p>
          <a:p>
            <a:pPr fontAlgn="auto">
              <a:spcBef>
                <a:spcPts val="0"/>
              </a:spcBef>
              <a:spcAft>
                <a:spcPts val="0"/>
              </a:spcAft>
              <a:defRPr/>
            </a:pPr>
            <a:endParaRPr lang="en-US" sz="2600" dirty="0"/>
          </a:p>
          <a:p>
            <a:pPr marL="463550" indent="-463550" fontAlgn="auto">
              <a:spcBef>
                <a:spcPts val="0"/>
              </a:spcBef>
              <a:spcAft>
                <a:spcPts val="0"/>
              </a:spcAft>
              <a:defRPr/>
            </a:pPr>
            <a:r>
              <a:rPr lang="en-US" sz="2600" dirty="0"/>
              <a:t>• 	The data must be a simple random sample (SRS) from the population of interest. When you use these methods, you are acting as if the data are an SRS. In practice, it is often not possible to actually choose an SRS from the population. Your conclusions may then be open to challenge. </a:t>
            </a:r>
          </a:p>
          <a:p>
            <a:pPr marL="463550" indent="-463550" fontAlgn="auto">
              <a:spcBef>
                <a:spcPts val="0"/>
              </a:spcBef>
              <a:spcAft>
                <a:spcPts val="0"/>
              </a:spcAft>
              <a:defRPr/>
            </a:pPr>
            <a:endParaRPr lang="en-US" sz="2600" dirty="0"/>
          </a:p>
          <a:p>
            <a:pPr marL="463550" indent="-463550" fontAlgn="auto">
              <a:spcBef>
                <a:spcPts val="0"/>
              </a:spcBef>
              <a:spcAft>
                <a:spcPts val="0"/>
              </a:spcAft>
              <a:defRPr/>
            </a:pPr>
            <a:r>
              <a:rPr lang="en-US" sz="2600" dirty="0"/>
              <a:t>• 	These methods are not correct for sample designs more complex than an SRS, such as stratified samples. There are other methods that fit these settings. </a:t>
            </a:r>
          </a:p>
        </p:txBody>
      </p:sp>
    </p:spTree>
    <p:extLst>
      <p:ext uri="{BB962C8B-B14F-4D97-AF65-F5344CB8AC3E}">
        <p14:creationId xmlns:p14="http://schemas.microsoft.com/office/powerpoint/2010/main" val="275674859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Using Inference Wisely </a:t>
            </a:r>
            <a:br>
              <a:rPr lang="en-US" sz="3600" b="1" dirty="0">
                <a:solidFill>
                  <a:schemeClr val="accent1"/>
                </a:solidFill>
              </a:rPr>
            </a:br>
            <a:endParaRPr lang="en-US" sz="3600" dirty="0"/>
          </a:p>
        </p:txBody>
      </p:sp>
      <p:sp>
        <p:nvSpPr>
          <p:cNvPr id="8" name="Rectangle 7"/>
          <p:cNvSpPr/>
          <p:nvPr/>
        </p:nvSpPr>
        <p:spPr>
          <a:xfrm>
            <a:off x="301752" y="1280160"/>
            <a:ext cx="8759952" cy="4401205"/>
          </a:xfrm>
          <a:prstGeom prst="rect">
            <a:avLst/>
          </a:prstGeom>
        </p:spPr>
        <p:txBody>
          <a:bodyPr>
            <a:spAutoFit/>
          </a:bodyPr>
          <a:lstStyle/>
          <a:p>
            <a:pPr fontAlgn="auto">
              <a:spcBef>
                <a:spcPts val="0"/>
              </a:spcBef>
              <a:spcAft>
                <a:spcPts val="0"/>
              </a:spcAft>
              <a:defRPr/>
            </a:pPr>
            <a:r>
              <a:rPr lang="en-US" sz="2800" dirty="0"/>
              <a:t>For our confidence interval and test for a proportion </a:t>
            </a:r>
            <a:r>
              <a:rPr lang="en-US" sz="2800" i="1" dirty="0"/>
              <a:t>p</a:t>
            </a:r>
            <a:r>
              <a:rPr lang="en-US" sz="2800" dirty="0"/>
              <a:t>: </a:t>
            </a:r>
          </a:p>
          <a:p>
            <a:pPr fontAlgn="auto">
              <a:spcBef>
                <a:spcPts val="0"/>
              </a:spcBef>
              <a:spcAft>
                <a:spcPts val="0"/>
              </a:spcAft>
              <a:defRPr/>
            </a:pPr>
            <a:endParaRPr lang="en-US" sz="2800" dirty="0"/>
          </a:p>
          <a:p>
            <a:pPr marL="463550" indent="-463550" fontAlgn="auto">
              <a:spcBef>
                <a:spcPts val="0"/>
              </a:spcBef>
              <a:spcAft>
                <a:spcPts val="0"/>
              </a:spcAft>
              <a:defRPr/>
            </a:pPr>
            <a:r>
              <a:rPr lang="en-US" sz="2800" dirty="0"/>
              <a:t>• 	There is no correct method for inference from data haphazardly collected with bias of unknown size. Fancy formulas cannot rescue badly produced data. </a:t>
            </a:r>
          </a:p>
          <a:p>
            <a:pPr marL="463550" indent="-463550" fontAlgn="auto">
              <a:spcBef>
                <a:spcPts val="0"/>
              </a:spcBef>
              <a:spcAft>
                <a:spcPts val="0"/>
              </a:spcAft>
              <a:defRPr/>
            </a:pPr>
            <a:endParaRPr lang="en-US" sz="2800" dirty="0"/>
          </a:p>
          <a:p>
            <a:pPr marL="463550" indent="-463550" fontAlgn="auto">
              <a:spcBef>
                <a:spcPts val="0"/>
              </a:spcBef>
              <a:spcAft>
                <a:spcPts val="0"/>
              </a:spcAft>
              <a:defRPr/>
            </a:pPr>
            <a:r>
              <a:rPr lang="en-US" sz="2800" dirty="0"/>
              <a:t>• 	Other sources of error, such as dropouts and nonresponse, are important. Remember that confidence intervals and tests use the data you collect and ignore these errors.</a:t>
            </a:r>
          </a:p>
        </p:txBody>
      </p:sp>
    </p:spTree>
    <p:extLst>
      <p:ext uri="{BB962C8B-B14F-4D97-AF65-F5344CB8AC3E}">
        <p14:creationId xmlns:p14="http://schemas.microsoft.com/office/powerpoint/2010/main" val="287279054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Using Inference Wisely </a:t>
            </a:r>
            <a:br>
              <a:rPr lang="en-US" sz="3600" b="1" dirty="0">
                <a:solidFill>
                  <a:schemeClr val="accent1"/>
                </a:solidFill>
              </a:rPr>
            </a:br>
            <a:endParaRPr lang="en-US" sz="3600" dirty="0"/>
          </a:p>
        </p:txBody>
      </p:sp>
      <p:sp>
        <p:nvSpPr>
          <p:cNvPr id="8" name="Rectangle 7"/>
          <p:cNvSpPr/>
          <p:nvPr/>
        </p:nvSpPr>
        <p:spPr>
          <a:xfrm>
            <a:off x="301752" y="1280160"/>
            <a:ext cx="8759952" cy="4893647"/>
          </a:xfrm>
          <a:prstGeom prst="rect">
            <a:avLst/>
          </a:prstGeom>
        </p:spPr>
        <p:txBody>
          <a:bodyPr>
            <a:spAutoFit/>
          </a:bodyPr>
          <a:lstStyle/>
          <a:p>
            <a:pPr fontAlgn="auto">
              <a:spcBef>
                <a:spcPts val="0"/>
              </a:spcBef>
              <a:spcAft>
                <a:spcPts val="0"/>
              </a:spcAft>
              <a:defRPr/>
            </a:pPr>
            <a:r>
              <a:rPr lang="en-US" sz="2600" b="1" dirty="0"/>
              <a:t>Know how confidence intervals behave</a:t>
            </a:r>
            <a:r>
              <a:rPr lang="en-US" sz="2600" dirty="0"/>
              <a:t>. All confidence intervals share these behaviors: </a:t>
            </a:r>
          </a:p>
          <a:p>
            <a:pPr fontAlgn="auto">
              <a:spcBef>
                <a:spcPts val="0"/>
              </a:spcBef>
              <a:spcAft>
                <a:spcPts val="0"/>
              </a:spcAft>
              <a:defRPr/>
            </a:pPr>
            <a:endParaRPr lang="en-US" sz="2600" dirty="0"/>
          </a:p>
          <a:p>
            <a:pPr marL="463550" indent="-463550" fontAlgn="auto">
              <a:spcBef>
                <a:spcPts val="0"/>
              </a:spcBef>
              <a:spcAft>
                <a:spcPts val="0"/>
              </a:spcAft>
              <a:defRPr/>
            </a:pPr>
            <a:r>
              <a:rPr lang="en-US" sz="2600" dirty="0"/>
              <a:t>• 	The confidence level says how often the method catches the true parameter when sampling many times. We never know whether this specific data set gives us an interval that contains the true value of the parameter. All we can say is that “we got this result from a method that works 95% of the time.” This data set might be one of the 5% that produce an interval that misses the true value of the parameter. If that risk is too high for you, use a 99% confidence interval.</a:t>
            </a:r>
          </a:p>
        </p:txBody>
      </p:sp>
    </p:spTree>
    <p:extLst>
      <p:ext uri="{BB962C8B-B14F-4D97-AF65-F5344CB8AC3E}">
        <p14:creationId xmlns:p14="http://schemas.microsoft.com/office/powerpoint/2010/main" val="2192622764"/>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Using Inference Wisely </a:t>
            </a:r>
            <a:br>
              <a:rPr lang="en-US" sz="3600" b="1" dirty="0">
                <a:solidFill>
                  <a:schemeClr val="accent1"/>
                </a:solidFill>
              </a:rPr>
            </a:br>
            <a:endParaRPr lang="en-US" sz="3600" dirty="0"/>
          </a:p>
        </p:txBody>
      </p:sp>
      <p:sp>
        <p:nvSpPr>
          <p:cNvPr id="8" name="Rectangle 7"/>
          <p:cNvSpPr/>
          <p:nvPr/>
        </p:nvSpPr>
        <p:spPr>
          <a:xfrm>
            <a:off x="301752" y="1188720"/>
            <a:ext cx="8759952" cy="4832092"/>
          </a:xfrm>
          <a:prstGeom prst="rect">
            <a:avLst/>
          </a:prstGeom>
        </p:spPr>
        <p:txBody>
          <a:bodyPr>
            <a:spAutoFit/>
          </a:bodyPr>
          <a:lstStyle/>
          <a:p>
            <a:pPr fontAlgn="auto">
              <a:spcBef>
                <a:spcPts val="0"/>
              </a:spcBef>
              <a:spcAft>
                <a:spcPts val="0"/>
              </a:spcAft>
              <a:defRPr/>
            </a:pPr>
            <a:r>
              <a:rPr lang="en-US" sz="2800" b="1" dirty="0"/>
              <a:t>Know how confidence intervals behave</a:t>
            </a:r>
            <a:r>
              <a:rPr lang="en-US" sz="2800" dirty="0"/>
              <a:t>. All confidence intervals share these behaviors: </a:t>
            </a:r>
          </a:p>
          <a:p>
            <a:pPr fontAlgn="auto">
              <a:spcBef>
                <a:spcPts val="0"/>
              </a:spcBef>
              <a:spcAft>
                <a:spcPts val="0"/>
              </a:spcAft>
              <a:defRPr/>
            </a:pPr>
            <a:endParaRPr lang="en-US" sz="2800" dirty="0"/>
          </a:p>
          <a:p>
            <a:pPr marL="463550" indent="-463550" fontAlgn="auto">
              <a:spcBef>
                <a:spcPts val="0"/>
              </a:spcBef>
              <a:spcAft>
                <a:spcPts val="0"/>
              </a:spcAft>
              <a:defRPr/>
            </a:pPr>
            <a:r>
              <a:rPr lang="en-US" sz="2800" dirty="0"/>
              <a:t>• 	High confidence is not free. A 99% confidence interval will be wider than a 95% confidence interval based on the same data. To be more confident, we must have more values to be confident about. There is a trade-off between how closely we can pin down the true value of the parameter (the precision of the confidence interval) and how confident we are that we have captured its true value. </a:t>
            </a:r>
          </a:p>
        </p:txBody>
      </p:sp>
    </p:spTree>
    <p:extLst>
      <p:ext uri="{BB962C8B-B14F-4D97-AF65-F5344CB8AC3E}">
        <p14:creationId xmlns:p14="http://schemas.microsoft.com/office/powerpoint/2010/main" val="403860807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Using Inference Wisely </a:t>
            </a:r>
            <a:br>
              <a:rPr lang="en-US" sz="3600" b="1" dirty="0">
                <a:solidFill>
                  <a:schemeClr val="accent1"/>
                </a:solidFill>
              </a:rPr>
            </a:br>
            <a:endParaRPr lang="en-US" sz="3600" dirty="0"/>
          </a:p>
        </p:txBody>
      </p:sp>
      <p:sp>
        <p:nvSpPr>
          <p:cNvPr id="8" name="Rectangle 7"/>
          <p:cNvSpPr/>
          <p:nvPr/>
        </p:nvSpPr>
        <p:spPr>
          <a:xfrm>
            <a:off x="301752" y="1371600"/>
            <a:ext cx="8759952" cy="4401205"/>
          </a:xfrm>
          <a:prstGeom prst="rect">
            <a:avLst/>
          </a:prstGeom>
        </p:spPr>
        <p:txBody>
          <a:bodyPr>
            <a:spAutoFit/>
          </a:bodyPr>
          <a:lstStyle/>
          <a:p>
            <a:pPr fontAlgn="auto">
              <a:spcBef>
                <a:spcPts val="0"/>
              </a:spcBef>
              <a:spcAft>
                <a:spcPts val="0"/>
              </a:spcAft>
              <a:defRPr/>
            </a:pPr>
            <a:r>
              <a:rPr lang="en-US" sz="2800" b="1" dirty="0"/>
              <a:t>Know how confidence intervals behave</a:t>
            </a:r>
            <a:r>
              <a:rPr lang="en-US" sz="2800" dirty="0"/>
              <a:t>. All confidence intervals share these behaviors: </a:t>
            </a:r>
          </a:p>
          <a:p>
            <a:pPr fontAlgn="auto">
              <a:spcBef>
                <a:spcPts val="0"/>
              </a:spcBef>
              <a:spcAft>
                <a:spcPts val="0"/>
              </a:spcAft>
              <a:defRPr/>
            </a:pPr>
            <a:endParaRPr lang="en-US" sz="2800" dirty="0"/>
          </a:p>
          <a:p>
            <a:pPr marL="463550" indent="-463550" fontAlgn="auto">
              <a:spcBef>
                <a:spcPts val="0"/>
              </a:spcBef>
              <a:spcAft>
                <a:spcPts val="0"/>
              </a:spcAft>
              <a:defRPr/>
            </a:pPr>
            <a:r>
              <a:rPr lang="en-US" sz="2800" dirty="0"/>
              <a:t>• 	Larger samples give narrower intervals. If we want high confidence and a narrow interval, we must take a larger sample. The width of our confidence interval for </a:t>
            </a:r>
            <a:r>
              <a:rPr lang="en-US" sz="2800" i="1" dirty="0"/>
              <a:t>p</a:t>
            </a:r>
            <a:r>
              <a:rPr lang="en-US" sz="2800" dirty="0"/>
              <a:t> goes down by a factor of the square root of the sample size. To cut the interval in half, we must take four times as many observations. This is typical of many types of confidence intervals.</a:t>
            </a:r>
          </a:p>
        </p:txBody>
      </p:sp>
    </p:spTree>
    <p:extLst>
      <p:ext uri="{BB962C8B-B14F-4D97-AF65-F5344CB8AC3E}">
        <p14:creationId xmlns:p14="http://schemas.microsoft.com/office/powerpoint/2010/main" val="428137737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Using Inference Wisely </a:t>
            </a:r>
            <a:br>
              <a:rPr lang="en-US" sz="3600" b="1" dirty="0">
                <a:solidFill>
                  <a:schemeClr val="accent1"/>
                </a:solidFill>
              </a:rPr>
            </a:br>
            <a:endParaRPr lang="en-US" sz="3600" dirty="0"/>
          </a:p>
        </p:txBody>
      </p:sp>
      <p:sp>
        <p:nvSpPr>
          <p:cNvPr id="8" name="Rectangle 7"/>
          <p:cNvSpPr/>
          <p:nvPr/>
        </p:nvSpPr>
        <p:spPr>
          <a:xfrm>
            <a:off x="301752" y="1463040"/>
            <a:ext cx="8759952" cy="4401205"/>
          </a:xfrm>
          <a:prstGeom prst="rect">
            <a:avLst/>
          </a:prstGeom>
        </p:spPr>
        <p:txBody>
          <a:bodyPr>
            <a:spAutoFit/>
          </a:bodyPr>
          <a:lstStyle/>
          <a:p>
            <a:pPr fontAlgn="auto">
              <a:spcBef>
                <a:spcPts val="0"/>
              </a:spcBef>
              <a:spcAft>
                <a:spcPts val="0"/>
              </a:spcAft>
              <a:defRPr/>
            </a:pPr>
            <a:r>
              <a:rPr lang="en-US" sz="2800" b="1" dirty="0"/>
              <a:t>Know what statistical significance says</a:t>
            </a:r>
            <a:r>
              <a:rPr lang="en-US" sz="2800" dirty="0"/>
              <a:t>. </a:t>
            </a:r>
          </a:p>
          <a:p>
            <a:pPr fontAlgn="auto">
              <a:spcBef>
                <a:spcPts val="0"/>
              </a:spcBef>
              <a:spcAft>
                <a:spcPts val="0"/>
              </a:spcAft>
              <a:defRPr/>
            </a:pPr>
            <a:endParaRPr lang="en-US" sz="2800" dirty="0"/>
          </a:p>
          <a:p>
            <a:pPr fontAlgn="auto">
              <a:spcBef>
                <a:spcPts val="0"/>
              </a:spcBef>
              <a:spcAft>
                <a:spcPts val="0"/>
              </a:spcAft>
              <a:defRPr/>
            </a:pPr>
            <a:r>
              <a:rPr lang="en-US" sz="2800" dirty="0"/>
              <a:t>Many statistical studies hope to show that some claim is true. </a:t>
            </a:r>
          </a:p>
          <a:p>
            <a:pPr fontAlgn="auto">
              <a:spcBef>
                <a:spcPts val="0"/>
              </a:spcBef>
              <a:spcAft>
                <a:spcPts val="0"/>
              </a:spcAft>
              <a:defRPr/>
            </a:pPr>
            <a:endParaRPr lang="en-US" sz="2800" dirty="0"/>
          </a:p>
          <a:p>
            <a:pPr fontAlgn="auto">
              <a:spcBef>
                <a:spcPts val="0"/>
              </a:spcBef>
              <a:spcAft>
                <a:spcPts val="0"/>
              </a:spcAft>
              <a:defRPr/>
            </a:pPr>
            <a:r>
              <a:rPr lang="en-US" sz="2800" dirty="0"/>
              <a:t>The purpose of significance tests is to weigh the evidence that the data give in favor of such claims. </a:t>
            </a:r>
          </a:p>
          <a:p>
            <a:pPr fontAlgn="auto">
              <a:spcBef>
                <a:spcPts val="0"/>
              </a:spcBef>
              <a:spcAft>
                <a:spcPts val="0"/>
              </a:spcAft>
              <a:defRPr/>
            </a:pPr>
            <a:endParaRPr lang="en-US" sz="2800" dirty="0"/>
          </a:p>
          <a:p>
            <a:pPr fontAlgn="auto">
              <a:spcBef>
                <a:spcPts val="0"/>
              </a:spcBef>
              <a:spcAft>
                <a:spcPts val="0"/>
              </a:spcAft>
              <a:defRPr/>
            </a:pPr>
            <a:r>
              <a:rPr lang="en-US" sz="2800" dirty="0"/>
              <a:t>That is, a test helps us know if we found what we were looking for.</a:t>
            </a:r>
          </a:p>
        </p:txBody>
      </p:sp>
    </p:spTree>
    <p:extLst>
      <p:ext uri="{BB962C8B-B14F-4D97-AF65-F5344CB8AC3E}">
        <p14:creationId xmlns:p14="http://schemas.microsoft.com/office/powerpoint/2010/main" val="35463902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3560"/>
            <a:ext cx="8385048" cy="1143000"/>
          </a:xfrm>
        </p:spPr>
        <p:txBody>
          <a:bodyPr>
            <a:normAutofit fontScale="90000"/>
          </a:bodyPr>
          <a:lstStyle/>
          <a:p>
            <a:r>
              <a:rPr lang="en-US" sz="3600" b="1" dirty="0"/>
              <a:t>Sampling distribution of a sample proportion</a:t>
            </a:r>
            <a:r>
              <a:rPr lang="en-US" sz="3600" dirty="0"/>
              <a:t> </a:t>
            </a:r>
            <a:br>
              <a:rPr lang="en-US" sz="3600" dirty="0"/>
            </a:br>
            <a:br>
              <a:rPr lang="en-US" sz="3600" b="1" dirty="0">
                <a:solidFill>
                  <a:schemeClr val="accent1"/>
                </a:solidFill>
              </a:rPr>
            </a:br>
            <a:endParaRPr lang="en-US" sz="3600" dirty="0"/>
          </a:p>
        </p:txBody>
      </p:sp>
      <mc:AlternateContent xmlns:mc="http://schemas.openxmlformats.org/markup-compatibility/2006" xmlns:a14="http://schemas.microsoft.com/office/drawing/2010/main">
        <mc:Choice Requires="a14">
          <p:sp>
            <p:nvSpPr>
              <p:cNvPr id="8" name="Rectangle 7"/>
              <p:cNvSpPr/>
              <p:nvPr/>
            </p:nvSpPr>
            <p:spPr>
              <a:xfrm>
                <a:off x="301752" y="1023620"/>
                <a:ext cx="8759952" cy="6195479"/>
              </a:xfrm>
              <a:prstGeom prst="rect">
                <a:avLst/>
              </a:prstGeom>
            </p:spPr>
            <p:txBody>
              <a:bodyPr>
                <a:spAutoFit/>
              </a:bodyPr>
              <a:lstStyle/>
              <a:p>
                <a:pPr fontAlgn="auto">
                  <a:spcBef>
                    <a:spcPts val="0"/>
                  </a:spcBef>
                  <a:spcAft>
                    <a:spcPts val="0"/>
                  </a:spcAft>
                  <a:defRPr/>
                </a:pPr>
                <a:r>
                  <a:rPr lang="en-US" sz="2200" dirty="0"/>
                  <a:t>The </a:t>
                </a:r>
                <a:r>
                  <a:rPr lang="en-US" sz="2200" b="1" dirty="0">
                    <a:solidFill>
                      <a:srgbClr val="8B0000"/>
                    </a:solidFill>
                  </a:rPr>
                  <a:t>sampling distribution</a:t>
                </a:r>
                <a:r>
                  <a:rPr lang="en-US" sz="2200" dirty="0"/>
                  <a:t> of a statistic is the distribution of values taken by the statistic in all possible samples of the same size from the same population. </a:t>
                </a:r>
              </a:p>
              <a:p>
                <a:pPr fontAlgn="auto">
                  <a:spcBef>
                    <a:spcPts val="0"/>
                  </a:spcBef>
                  <a:spcAft>
                    <a:spcPts val="0"/>
                  </a:spcAft>
                  <a:defRPr/>
                </a:pPr>
                <a:endParaRPr lang="en-US" sz="2200" dirty="0"/>
              </a:p>
              <a:p>
                <a:pPr fontAlgn="auto">
                  <a:spcBef>
                    <a:spcPts val="0"/>
                  </a:spcBef>
                  <a:spcAft>
                    <a:spcPts val="0"/>
                  </a:spcAft>
                  <a:defRPr/>
                </a:pPr>
                <a:r>
                  <a:rPr lang="en-US" sz="2200" dirty="0"/>
                  <a:t>Take a simple random sample of size </a:t>
                </a:r>
                <a:r>
                  <a:rPr lang="en-US" sz="2200" i="1" dirty="0"/>
                  <a:t>n</a:t>
                </a:r>
                <a:r>
                  <a:rPr lang="en-US" sz="2200" dirty="0"/>
                  <a:t> from a large population that contains proportion </a:t>
                </a:r>
                <a14:m>
                  <m:oMath xmlns:m="http://schemas.openxmlformats.org/officeDocument/2006/math">
                    <m:r>
                      <a:rPr lang="en-US" sz="2200" b="0" i="1" dirty="0" smtClean="0">
                        <a:latin typeface="Cambria Math" panose="02040503050406030204" pitchFamily="18" charset="0"/>
                      </a:rPr>
                      <m:t>𝑝</m:t>
                    </m:r>
                  </m:oMath>
                </a14:m>
                <a:r>
                  <a:rPr lang="en-US" sz="2200" dirty="0"/>
                  <a:t> of successes. Let </a:t>
                </a:r>
                <a14:m>
                  <m:oMath xmlns:m="http://schemas.openxmlformats.org/officeDocument/2006/math">
                    <m:acc>
                      <m:accPr>
                        <m:chr m:val="̂"/>
                        <m:ctrlPr>
                          <a:rPr lang="en-US" sz="2200" i="1" smtClean="0">
                            <a:latin typeface="Cambria Math" panose="02040503050406030204" pitchFamily="18" charset="0"/>
                          </a:rPr>
                        </m:ctrlPr>
                      </m:accPr>
                      <m:e>
                        <m:r>
                          <a:rPr lang="en-US" sz="2200" b="0" i="1" smtClean="0">
                            <a:latin typeface="Cambria Math" panose="02040503050406030204" pitchFamily="18" charset="0"/>
                          </a:rPr>
                          <m:t>𝑝</m:t>
                        </m:r>
                      </m:e>
                    </m:acc>
                    <m:r>
                      <a:rPr lang="en-US" sz="2200" b="0" i="1" smtClean="0">
                        <a:latin typeface="Cambria Math" panose="02040503050406030204" pitchFamily="18" charset="0"/>
                      </a:rPr>
                      <m:t> </m:t>
                    </m:r>
                  </m:oMath>
                </a14:m>
                <a:r>
                  <a:rPr lang="en-US" sz="2200" dirty="0"/>
                  <a:t>be the </a:t>
                </a:r>
                <a:r>
                  <a:rPr lang="en-US" sz="2200" b="1" dirty="0">
                    <a:solidFill>
                      <a:srgbClr val="8B0000"/>
                    </a:solidFill>
                  </a:rPr>
                  <a:t>sample proportion </a:t>
                </a:r>
                <a:r>
                  <a:rPr lang="en-US" sz="2200" dirty="0"/>
                  <a:t>of successes:</a:t>
                </a:r>
              </a:p>
              <a:p>
                <a:pPr fontAlgn="auto">
                  <a:spcBef>
                    <a:spcPts val="0"/>
                  </a:spcBef>
                  <a:spcAft>
                    <a:spcPts val="0"/>
                  </a:spcAft>
                  <a:defRPr/>
                </a:pPr>
                <a:endParaRPr lang="en-US" sz="2200" dirty="0"/>
              </a:p>
              <a:p>
                <a:pPr fontAlgn="auto">
                  <a:spcBef>
                    <a:spcPts val="0"/>
                  </a:spcBef>
                  <a:spcAft>
                    <a:spcPts val="0"/>
                  </a:spcAft>
                  <a:defRPr/>
                </a:pPr>
                <a14:m>
                  <m:oMathPara xmlns:m="http://schemas.openxmlformats.org/officeDocument/2006/math">
                    <m:oMathParaPr>
                      <m:jc m:val="centerGroup"/>
                    </m:oMathParaPr>
                    <m:oMath xmlns:m="http://schemas.openxmlformats.org/officeDocument/2006/math">
                      <m:acc>
                        <m:accPr>
                          <m:chr m:val="̂"/>
                          <m:ctrlPr>
                            <a:rPr lang="en-US" sz="2200" i="1" smtClean="0">
                              <a:latin typeface="Cambria Math" panose="02040503050406030204" pitchFamily="18" charset="0"/>
                            </a:rPr>
                          </m:ctrlPr>
                        </m:accPr>
                        <m:e>
                          <m:r>
                            <a:rPr lang="en-US" sz="2200" b="0" i="1" smtClean="0">
                              <a:latin typeface="Cambria Math" panose="02040503050406030204" pitchFamily="18" charset="0"/>
                            </a:rPr>
                            <m:t>𝑝</m:t>
                          </m:r>
                        </m:e>
                      </m:acc>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𝑐𝑜𝑢𝑛𝑡</m:t>
                          </m:r>
                          <m:r>
                            <a:rPr lang="en-US" sz="2200" b="0" i="1" smtClean="0">
                              <a:latin typeface="Cambria Math" panose="02040503050406030204" pitchFamily="18" charset="0"/>
                            </a:rPr>
                            <m:t> </m:t>
                          </m:r>
                          <m:r>
                            <a:rPr lang="en-US" sz="2200" b="0" i="1" smtClean="0">
                              <a:latin typeface="Cambria Math" panose="02040503050406030204" pitchFamily="18" charset="0"/>
                            </a:rPr>
                            <m:t>𝑜𝑓</m:t>
                          </m:r>
                          <m:r>
                            <a:rPr lang="en-US" sz="2200" b="0" i="1" smtClean="0">
                              <a:latin typeface="Cambria Math" panose="02040503050406030204" pitchFamily="18" charset="0"/>
                            </a:rPr>
                            <m:t> </m:t>
                          </m:r>
                          <m:r>
                            <a:rPr lang="en-US" sz="2200" b="0" i="1" smtClean="0">
                              <a:latin typeface="Cambria Math" panose="02040503050406030204" pitchFamily="18" charset="0"/>
                            </a:rPr>
                            <m:t>𝑠𝑢𝑐𝑐𝑒𝑠𝑠𝑒𝑠</m:t>
                          </m:r>
                          <m:r>
                            <a:rPr lang="en-US" sz="2200" b="0" i="1" smtClean="0">
                              <a:latin typeface="Cambria Math" panose="02040503050406030204" pitchFamily="18" charset="0"/>
                            </a:rPr>
                            <m:t> </m:t>
                          </m:r>
                          <m:r>
                            <a:rPr lang="en-US" sz="2200" b="0" i="1" smtClean="0">
                              <a:latin typeface="Cambria Math" panose="02040503050406030204" pitchFamily="18" charset="0"/>
                            </a:rPr>
                            <m:t>𝑖𝑛</m:t>
                          </m:r>
                          <m:r>
                            <a:rPr lang="en-US" sz="2200" b="0" i="1" smtClean="0">
                              <a:latin typeface="Cambria Math" panose="02040503050406030204" pitchFamily="18" charset="0"/>
                            </a:rPr>
                            <m:t> </m:t>
                          </m:r>
                          <m:r>
                            <a:rPr lang="en-US" sz="2200" b="0" i="1" smtClean="0">
                              <a:latin typeface="Cambria Math" panose="02040503050406030204" pitchFamily="18" charset="0"/>
                            </a:rPr>
                            <m:t>𝑡h𝑒</m:t>
                          </m:r>
                          <m:r>
                            <a:rPr lang="en-US" sz="2200" b="0" i="1" smtClean="0">
                              <a:latin typeface="Cambria Math" panose="02040503050406030204" pitchFamily="18" charset="0"/>
                            </a:rPr>
                            <m:t> </m:t>
                          </m:r>
                          <m:r>
                            <a:rPr lang="en-US" sz="2200" b="0" i="1" smtClean="0">
                              <a:latin typeface="Cambria Math" panose="02040503050406030204" pitchFamily="18" charset="0"/>
                            </a:rPr>
                            <m:t>𝑠𝑎𝑚𝑝𝑙𝑒</m:t>
                          </m:r>
                        </m:num>
                        <m:den>
                          <m:r>
                            <a:rPr lang="en-US" sz="2200" b="0" i="1" smtClean="0">
                              <a:latin typeface="Cambria Math" panose="02040503050406030204" pitchFamily="18" charset="0"/>
                            </a:rPr>
                            <m:t>𝑛</m:t>
                          </m:r>
                        </m:den>
                      </m:f>
                    </m:oMath>
                  </m:oMathPara>
                </a14:m>
                <a:endParaRPr lang="en-US" sz="2200" dirty="0"/>
              </a:p>
              <a:p>
                <a:pPr fontAlgn="auto">
                  <a:spcBef>
                    <a:spcPts val="0"/>
                  </a:spcBef>
                  <a:spcAft>
                    <a:spcPts val="0"/>
                  </a:spcAft>
                  <a:defRPr/>
                </a:pPr>
                <a:endParaRPr lang="en-US" sz="2200" dirty="0"/>
              </a:p>
              <a:p>
                <a:pPr fontAlgn="auto">
                  <a:spcBef>
                    <a:spcPts val="0"/>
                  </a:spcBef>
                  <a:spcAft>
                    <a:spcPts val="0"/>
                  </a:spcAft>
                  <a:defRPr/>
                </a:pPr>
                <a:r>
                  <a:rPr lang="en-US" sz="2200" dirty="0"/>
                  <a:t>Then, if the sample size is large enough: </a:t>
                </a:r>
              </a:p>
              <a:p>
                <a:pPr fontAlgn="auto">
                  <a:spcBef>
                    <a:spcPts val="0"/>
                  </a:spcBef>
                  <a:spcAft>
                    <a:spcPts val="0"/>
                  </a:spcAft>
                  <a:defRPr/>
                </a:pPr>
                <a:endParaRPr lang="en-US" sz="2200" dirty="0"/>
              </a:p>
              <a:p>
                <a:pPr fontAlgn="auto">
                  <a:spcBef>
                    <a:spcPts val="0"/>
                  </a:spcBef>
                  <a:spcAft>
                    <a:spcPts val="0"/>
                  </a:spcAft>
                  <a:defRPr/>
                </a:pPr>
                <a:r>
                  <a:rPr lang="en-US" sz="2200" dirty="0"/>
                  <a:t>• The sampling distribution of </a:t>
                </a:r>
                <a14:m>
                  <m:oMath xmlns:m="http://schemas.openxmlformats.org/officeDocument/2006/math">
                    <m:acc>
                      <m:accPr>
                        <m:chr m:val="̂"/>
                        <m:ctrlPr>
                          <a:rPr lang="en-US" sz="2200" i="1" dirty="0">
                            <a:latin typeface="Cambria Math" panose="02040503050406030204" pitchFamily="18" charset="0"/>
                          </a:rPr>
                        </m:ctrlPr>
                      </m:accPr>
                      <m:e>
                        <m:r>
                          <a:rPr lang="en-US" sz="2200" i="1" dirty="0">
                            <a:latin typeface="Cambria Math" panose="02040503050406030204" pitchFamily="18" charset="0"/>
                          </a:rPr>
                          <m:t>𝑝</m:t>
                        </m:r>
                      </m:e>
                    </m:acc>
                    <m:r>
                      <a:rPr lang="en-US" sz="2200" i="1" dirty="0">
                        <a:latin typeface="Cambria Math" panose="02040503050406030204" pitchFamily="18" charset="0"/>
                      </a:rPr>
                      <m:t> </m:t>
                    </m:r>
                  </m:oMath>
                </a14:m>
                <a:r>
                  <a:rPr lang="en-US" sz="2200" dirty="0"/>
                  <a:t>is approximately Normal. </a:t>
                </a:r>
              </a:p>
              <a:p>
                <a:pPr fontAlgn="auto">
                  <a:spcBef>
                    <a:spcPts val="0"/>
                  </a:spcBef>
                  <a:spcAft>
                    <a:spcPts val="0"/>
                  </a:spcAft>
                  <a:defRPr/>
                </a:pPr>
                <a:r>
                  <a:rPr lang="en-US" sz="2200" dirty="0"/>
                  <a:t>• The mean of the sampling distribution is </a:t>
                </a:r>
                <a14:m>
                  <m:oMath xmlns:m="http://schemas.openxmlformats.org/officeDocument/2006/math">
                    <m:r>
                      <a:rPr lang="en-US" sz="2200" i="1" dirty="0">
                        <a:latin typeface="Cambria Math" panose="02040503050406030204" pitchFamily="18" charset="0"/>
                      </a:rPr>
                      <m:t>𝑝</m:t>
                    </m:r>
                    <m:r>
                      <a:rPr lang="en-US" sz="2200" i="1" dirty="0">
                        <a:latin typeface="Cambria Math" panose="02040503050406030204" pitchFamily="18" charset="0"/>
                      </a:rPr>
                      <m:t>.</m:t>
                    </m:r>
                  </m:oMath>
                </a14:m>
                <a:r>
                  <a:rPr lang="en-US" sz="2200" dirty="0"/>
                  <a:t> </a:t>
                </a:r>
              </a:p>
              <a:p>
                <a:pPr fontAlgn="auto">
                  <a:spcBef>
                    <a:spcPts val="0"/>
                  </a:spcBef>
                  <a:spcAft>
                    <a:spcPts val="0"/>
                  </a:spcAft>
                  <a:defRPr/>
                </a:pPr>
                <a:r>
                  <a:rPr lang="en-US" sz="2200" dirty="0"/>
                  <a:t>• The standard deviation of the sampling distribution is  </a:t>
                </a:r>
                <a14:m>
                  <m:oMath xmlns:m="http://schemas.openxmlformats.org/officeDocument/2006/math">
                    <m:rad>
                      <m:radPr>
                        <m:degHide m:val="on"/>
                        <m:ctrlPr>
                          <a:rPr lang="en-US" sz="2200" i="1">
                            <a:latin typeface="Cambria Math" panose="02040503050406030204" pitchFamily="18" charset="0"/>
                          </a:rPr>
                        </m:ctrlPr>
                      </m:radPr>
                      <m:deg/>
                      <m:e>
                        <m:f>
                          <m:fPr>
                            <m:ctrlPr>
                              <a:rPr lang="en-US" sz="2200" i="1">
                                <a:latin typeface="Cambria Math" panose="02040503050406030204" pitchFamily="18" charset="0"/>
                              </a:rPr>
                            </m:ctrlPr>
                          </m:fPr>
                          <m:num>
                            <m:r>
                              <a:rPr lang="en-US" sz="2200" i="1">
                                <a:latin typeface="Cambria Math" panose="02040503050406030204" pitchFamily="18" charset="0"/>
                              </a:rPr>
                              <m:t>𝑝</m:t>
                            </m:r>
                            <m:r>
                              <a:rPr lang="en-US" sz="2200" i="1">
                                <a:latin typeface="Cambria Math" panose="02040503050406030204" pitchFamily="18" charset="0"/>
                              </a:rPr>
                              <m:t>(1−</m:t>
                            </m:r>
                            <m:r>
                              <a:rPr lang="en-US" sz="2200" i="1">
                                <a:latin typeface="Cambria Math" panose="02040503050406030204" pitchFamily="18" charset="0"/>
                              </a:rPr>
                              <m:t>𝑝</m:t>
                            </m:r>
                            <m:r>
                              <a:rPr lang="en-US" sz="2200" i="1">
                                <a:latin typeface="Cambria Math" panose="02040503050406030204" pitchFamily="18" charset="0"/>
                              </a:rPr>
                              <m:t>)</m:t>
                            </m:r>
                          </m:num>
                          <m:den>
                            <m:r>
                              <a:rPr lang="en-US" sz="2200" i="1">
                                <a:latin typeface="Cambria Math" panose="02040503050406030204" pitchFamily="18" charset="0"/>
                              </a:rPr>
                              <m:t>𝑛</m:t>
                            </m:r>
                          </m:den>
                        </m:f>
                      </m:e>
                    </m:rad>
                  </m:oMath>
                </a14:m>
                <a:endParaRPr lang="en-US" sz="2200" dirty="0"/>
              </a:p>
              <a:p>
                <a:pPr fontAlgn="auto">
                  <a:spcBef>
                    <a:spcPts val="0"/>
                  </a:spcBef>
                  <a:spcAft>
                    <a:spcPts val="0"/>
                  </a:spcAft>
                  <a:defRPr/>
                </a:pPr>
                <a:endParaRPr lang="en-US" sz="2400" dirty="0"/>
              </a:p>
            </p:txBody>
          </p:sp>
        </mc:Choice>
        <mc:Fallback xmlns="">
          <p:sp>
            <p:nvSpPr>
              <p:cNvPr id="8" name="Rectangle 7"/>
              <p:cNvSpPr>
                <a:spLocks noRot="1" noChangeAspect="1" noMove="1" noResize="1" noEditPoints="1" noAdjustHandles="1" noChangeArrowheads="1" noChangeShapeType="1" noTextEdit="1"/>
              </p:cNvSpPr>
              <p:nvPr/>
            </p:nvSpPr>
            <p:spPr>
              <a:xfrm>
                <a:off x="301752" y="1023620"/>
                <a:ext cx="8759952" cy="6195479"/>
              </a:xfrm>
              <a:prstGeom prst="rect">
                <a:avLst/>
              </a:prstGeom>
              <a:blipFill>
                <a:blip r:embed="rId3"/>
                <a:stretch>
                  <a:fillRect l="-1014" t="-613" r="-580"/>
                </a:stretch>
              </a:blipFill>
            </p:spPr>
            <p:txBody>
              <a:bodyPr/>
              <a:lstStyle/>
              <a:p>
                <a:r>
                  <a:rPr lang="en-US">
                    <a:noFill/>
                  </a:rPr>
                  <a:t> </a:t>
                </a:r>
              </a:p>
            </p:txBody>
          </p:sp>
        </mc:Fallback>
      </mc:AlternateContent>
    </p:spTree>
    <p:extLst>
      <p:ext uri="{BB962C8B-B14F-4D97-AF65-F5344CB8AC3E}">
        <p14:creationId xmlns:p14="http://schemas.microsoft.com/office/powerpoint/2010/main" val="3802987482"/>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Using Inference Wisely </a:t>
            </a:r>
            <a:br>
              <a:rPr lang="en-US" sz="3600" b="1" dirty="0">
                <a:solidFill>
                  <a:schemeClr val="accent1"/>
                </a:solidFill>
              </a:rPr>
            </a:br>
            <a:endParaRPr lang="en-US" sz="3600" dirty="0"/>
          </a:p>
        </p:txBody>
      </p:sp>
      <p:sp>
        <p:nvSpPr>
          <p:cNvPr id="8" name="Rectangle 7"/>
          <p:cNvSpPr/>
          <p:nvPr/>
        </p:nvSpPr>
        <p:spPr>
          <a:xfrm>
            <a:off x="301752" y="1280160"/>
            <a:ext cx="8759952" cy="4893647"/>
          </a:xfrm>
          <a:prstGeom prst="rect">
            <a:avLst/>
          </a:prstGeom>
        </p:spPr>
        <p:txBody>
          <a:bodyPr>
            <a:spAutoFit/>
          </a:bodyPr>
          <a:lstStyle/>
          <a:p>
            <a:pPr fontAlgn="auto">
              <a:spcBef>
                <a:spcPts val="0"/>
              </a:spcBef>
              <a:spcAft>
                <a:spcPts val="0"/>
              </a:spcAft>
              <a:defRPr/>
            </a:pPr>
            <a:r>
              <a:rPr lang="en-US" sz="2600" b="1" dirty="0"/>
              <a:t>Know what statistical significance says</a:t>
            </a:r>
            <a:r>
              <a:rPr lang="en-US" sz="2600" dirty="0"/>
              <a:t>. </a:t>
            </a:r>
          </a:p>
          <a:p>
            <a:pPr fontAlgn="auto">
              <a:spcBef>
                <a:spcPts val="0"/>
              </a:spcBef>
              <a:spcAft>
                <a:spcPts val="0"/>
              </a:spcAft>
              <a:defRPr/>
            </a:pPr>
            <a:endParaRPr lang="en-US" sz="2600" dirty="0"/>
          </a:p>
          <a:p>
            <a:pPr fontAlgn="auto">
              <a:spcBef>
                <a:spcPts val="0"/>
              </a:spcBef>
              <a:spcAft>
                <a:spcPts val="0"/>
              </a:spcAft>
              <a:defRPr/>
            </a:pPr>
            <a:r>
              <a:rPr lang="en-US" sz="2600" dirty="0"/>
              <a:t>To do this, we ask what would happen if the claim were not true. </a:t>
            </a:r>
          </a:p>
          <a:p>
            <a:pPr fontAlgn="auto">
              <a:spcBef>
                <a:spcPts val="0"/>
              </a:spcBef>
              <a:spcAft>
                <a:spcPts val="0"/>
              </a:spcAft>
              <a:defRPr/>
            </a:pPr>
            <a:endParaRPr lang="en-US" sz="2600" dirty="0"/>
          </a:p>
          <a:p>
            <a:pPr fontAlgn="auto">
              <a:spcBef>
                <a:spcPts val="0"/>
              </a:spcBef>
              <a:spcAft>
                <a:spcPts val="0"/>
              </a:spcAft>
              <a:defRPr/>
            </a:pPr>
            <a:r>
              <a:rPr lang="en-US" sz="2600" dirty="0"/>
              <a:t>That’s the null hypothesis—no difference between the two drugs, no difference between women and men. </a:t>
            </a:r>
          </a:p>
          <a:p>
            <a:pPr fontAlgn="auto">
              <a:spcBef>
                <a:spcPts val="0"/>
              </a:spcBef>
              <a:spcAft>
                <a:spcPts val="0"/>
              </a:spcAft>
              <a:defRPr/>
            </a:pPr>
            <a:endParaRPr lang="en-US" sz="2600" dirty="0"/>
          </a:p>
          <a:p>
            <a:pPr fontAlgn="auto">
              <a:spcBef>
                <a:spcPts val="0"/>
              </a:spcBef>
              <a:spcAft>
                <a:spcPts val="0"/>
              </a:spcAft>
              <a:defRPr/>
            </a:pPr>
            <a:r>
              <a:rPr lang="en-US" sz="2600" dirty="0"/>
              <a:t>A significance test answers only one question: “How strong is the evidence that the null hypothesis is not true?” </a:t>
            </a:r>
          </a:p>
          <a:p>
            <a:pPr fontAlgn="auto">
              <a:spcBef>
                <a:spcPts val="0"/>
              </a:spcBef>
              <a:spcAft>
                <a:spcPts val="0"/>
              </a:spcAft>
              <a:defRPr/>
            </a:pPr>
            <a:endParaRPr lang="en-US" sz="2600" dirty="0"/>
          </a:p>
          <a:p>
            <a:pPr fontAlgn="auto">
              <a:spcBef>
                <a:spcPts val="0"/>
              </a:spcBef>
              <a:spcAft>
                <a:spcPts val="0"/>
              </a:spcAft>
              <a:defRPr/>
            </a:pPr>
            <a:r>
              <a:rPr lang="en-US" sz="2600" dirty="0"/>
              <a:t>A test answers this question by giving a </a:t>
            </a:r>
            <a:r>
              <a:rPr lang="en-US" sz="2600" i="1" dirty="0"/>
              <a:t>P</a:t>
            </a:r>
            <a:r>
              <a:rPr lang="en-US" sz="2600" dirty="0"/>
              <a:t>-value. </a:t>
            </a:r>
          </a:p>
        </p:txBody>
      </p:sp>
    </p:spTree>
    <p:extLst>
      <p:ext uri="{BB962C8B-B14F-4D97-AF65-F5344CB8AC3E}">
        <p14:creationId xmlns:p14="http://schemas.microsoft.com/office/powerpoint/2010/main" val="160187591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Using Inference Wisely </a:t>
            </a:r>
            <a:br>
              <a:rPr lang="en-US" sz="3600" b="1" dirty="0">
                <a:solidFill>
                  <a:schemeClr val="accent1"/>
                </a:solidFill>
              </a:rPr>
            </a:br>
            <a:endParaRPr lang="en-US" sz="3600" dirty="0"/>
          </a:p>
        </p:txBody>
      </p:sp>
      <p:sp>
        <p:nvSpPr>
          <p:cNvPr id="8" name="Rectangle 7"/>
          <p:cNvSpPr/>
          <p:nvPr/>
        </p:nvSpPr>
        <p:spPr>
          <a:xfrm>
            <a:off x="301752" y="1097280"/>
            <a:ext cx="8759952" cy="5262979"/>
          </a:xfrm>
          <a:prstGeom prst="rect">
            <a:avLst/>
          </a:prstGeom>
        </p:spPr>
        <p:txBody>
          <a:bodyPr>
            <a:spAutoFit/>
          </a:bodyPr>
          <a:lstStyle/>
          <a:p>
            <a:pPr fontAlgn="auto">
              <a:spcBef>
                <a:spcPts val="0"/>
              </a:spcBef>
              <a:spcAft>
                <a:spcPts val="0"/>
              </a:spcAft>
              <a:defRPr/>
            </a:pPr>
            <a:r>
              <a:rPr lang="en-US" sz="2800" b="1" dirty="0"/>
              <a:t>Know what statistical significance says</a:t>
            </a:r>
            <a:r>
              <a:rPr lang="en-US" sz="2800" dirty="0"/>
              <a:t>. </a:t>
            </a:r>
          </a:p>
          <a:p>
            <a:pPr fontAlgn="auto">
              <a:spcBef>
                <a:spcPts val="0"/>
              </a:spcBef>
              <a:spcAft>
                <a:spcPts val="0"/>
              </a:spcAft>
              <a:defRPr/>
            </a:pPr>
            <a:endParaRPr lang="en-US" sz="2800" dirty="0"/>
          </a:p>
          <a:p>
            <a:pPr fontAlgn="auto">
              <a:spcBef>
                <a:spcPts val="0"/>
              </a:spcBef>
              <a:spcAft>
                <a:spcPts val="0"/>
              </a:spcAft>
              <a:defRPr/>
            </a:pPr>
            <a:r>
              <a:rPr lang="en-US" sz="2800" dirty="0"/>
              <a:t>The </a:t>
            </a:r>
            <a:r>
              <a:rPr lang="en-US" sz="2800" i="1" dirty="0"/>
              <a:t>P</a:t>
            </a:r>
            <a:r>
              <a:rPr lang="en-US" sz="2800" dirty="0"/>
              <a:t>-value tells us how likely data as or more extreme than ours would be if the null hypothesis were true. </a:t>
            </a:r>
          </a:p>
          <a:p>
            <a:pPr fontAlgn="auto">
              <a:spcBef>
                <a:spcPts val="0"/>
              </a:spcBef>
              <a:spcAft>
                <a:spcPts val="0"/>
              </a:spcAft>
              <a:defRPr/>
            </a:pPr>
            <a:endParaRPr lang="en-US" sz="2800" dirty="0"/>
          </a:p>
          <a:p>
            <a:pPr fontAlgn="auto">
              <a:spcBef>
                <a:spcPts val="0"/>
              </a:spcBef>
              <a:spcAft>
                <a:spcPts val="0"/>
              </a:spcAft>
              <a:defRPr/>
            </a:pPr>
            <a:r>
              <a:rPr lang="en-US" sz="2800" dirty="0"/>
              <a:t>Data that are very unlikely and have a small </a:t>
            </a:r>
            <a:r>
              <a:rPr lang="en-US" sz="2800" i="1" dirty="0"/>
              <a:t>P</a:t>
            </a:r>
            <a:r>
              <a:rPr lang="en-US" sz="2800" dirty="0"/>
              <a:t>-value are good evidence that the null hypothesis is not true. </a:t>
            </a:r>
          </a:p>
          <a:p>
            <a:pPr fontAlgn="auto">
              <a:spcBef>
                <a:spcPts val="0"/>
              </a:spcBef>
              <a:spcAft>
                <a:spcPts val="0"/>
              </a:spcAft>
              <a:defRPr/>
            </a:pPr>
            <a:endParaRPr lang="en-US" sz="2800" dirty="0"/>
          </a:p>
          <a:p>
            <a:pPr fontAlgn="auto">
              <a:spcBef>
                <a:spcPts val="0"/>
              </a:spcBef>
              <a:spcAft>
                <a:spcPts val="0"/>
              </a:spcAft>
              <a:defRPr/>
            </a:pPr>
            <a:r>
              <a:rPr lang="en-US" sz="2800" dirty="0"/>
              <a:t>This kind of indirect evidence against the null hypothesis (and for the effect we hope to find) is less straightforward than a confidence interval. </a:t>
            </a:r>
          </a:p>
        </p:txBody>
      </p:sp>
    </p:spTree>
    <p:extLst>
      <p:ext uri="{BB962C8B-B14F-4D97-AF65-F5344CB8AC3E}">
        <p14:creationId xmlns:p14="http://schemas.microsoft.com/office/powerpoint/2010/main" val="3386776753"/>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Using Inference Wisely</a:t>
            </a:r>
            <a:br>
              <a:rPr lang="en-US" sz="3600" b="1" dirty="0">
                <a:solidFill>
                  <a:schemeClr val="accent1"/>
                </a:solidFill>
              </a:rPr>
            </a:br>
            <a:endParaRPr lang="en-US" sz="3600" dirty="0"/>
          </a:p>
        </p:txBody>
      </p:sp>
      <mc:AlternateContent xmlns:mc="http://schemas.openxmlformats.org/markup-compatibility/2006" xmlns:a14="http://schemas.microsoft.com/office/drawing/2010/main">
        <mc:Choice Requires="a14">
          <p:sp>
            <p:nvSpPr>
              <p:cNvPr id="8" name="Rectangle 7"/>
              <p:cNvSpPr/>
              <p:nvPr/>
            </p:nvSpPr>
            <p:spPr>
              <a:xfrm>
                <a:off x="301752" y="1463040"/>
                <a:ext cx="8759952" cy="3970318"/>
              </a:xfrm>
              <a:prstGeom prst="rect">
                <a:avLst/>
              </a:prstGeom>
            </p:spPr>
            <p:txBody>
              <a:bodyPr>
                <a:spAutoFit/>
              </a:bodyPr>
              <a:lstStyle/>
              <a:p>
                <a:pPr fontAlgn="auto">
                  <a:spcBef>
                    <a:spcPts val="0"/>
                  </a:spcBef>
                  <a:spcAft>
                    <a:spcPts val="0"/>
                  </a:spcAft>
                  <a:defRPr/>
                </a:pPr>
                <a:r>
                  <a:rPr lang="en-US" sz="2800" b="1" dirty="0"/>
                  <a:t>Know what your methods require</a:t>
                </a:r>
                <a:r>
                  <a:rPr lang="en-US" sz="2800" dirty="0"/>
                  <a:t>. </a:t>
                </a:r>
              </a:p>
              <a:p>
                <a:pPr fontAlgn="auto">
                  <a:spcBef>
                    <a:spcPts val="0"/>
                  </a:spcBef>
                  <a:spcAft>
                    <a:spcPts val="0"/>
                  </a:spcAft>
                  <a:defRPr/>
                </a:pPr>
                <a:endParaRPr lang="en-US" sz="2800" dirty="0"/>
              </a:p>
              <a:p>
                <a:pPr fontAlgn="auto">
                  <a:spcBef>
                    <a:spcPts val="0"/>
                  </a:spcBef>
                  <a:spcAft>
                    <a:spcPts val="0"/>
                  </a:spcAft>
                  <a:defRPr/>
                </a:pPr>
                <a:r>
                  <a:rPr lang="en-US" sz="2800" dirty="0"/>
                  <a:t>Our significance test and confidence interval for a population proportion </a:t>
                </a:r>
                <a:r>
                  <a:rPr lang="en-US" sz="2800" i="1" dirty="0"/>
                  <a:t>p</a:t>
                </a:r>
                <a:r>
                  <a:rPr lang="en-US" sz="2800" dirty="0"/>
                  <a:t> require that the population size be much larger than the sample size. </a:t>
                </a:r>
              </a:p>
              <a:p>
                <a:pPr fontAlgn="auto">
                  <a:spcBef>
                    <a:spcPts val="0"/>
                  </a:spcBef>
                  <a:spcAft>
                    <a:spcPts val="0"/>
                  </a:spcAft>
                  <a:defRPr/>
                </a:pPr>
                <a:endParaRPr lang="en-US" sz="2800" dirty="0"/>
              </a:p>
              <a:p>
                <a:pPr fontAlgn="auto">
                  <a:spcBef>
                    <a:spcPts val="0"/>
                  </a:spcBef>
                  <a:spcAft>
                    <a:spcPts val="0"/>
                  </a:spcAft>
                  <a:defRPr/>
                </a:pPr>
                <a:r>
                  <a:rPr lang="en-US" sz="2800" dirty="0"/>
                  <a:t>They also require that the sample size itself be reasonably large so that the sampling distribution of the sample proportion </a:t>
                </a:r>
                <a14:m>
                  <m:oMath xmlns:m="http://schemas.openxmlformats.org/officeDocument/2006/math">
                    <m:acc>
                      <m:accPr>
                        <m:chr m:val="̂"/>
                        <m:ctrlPr>
                          <a:rPr lang="en-US" sz="2800" i="1" smtClean="0">
                            <a:latin typeface="Cambria Math" panose="02040503050406030204" pitchFamily="18" charset="0"/>
                          </a:rPr>
                        </m:ctrlPr>
                      </m:accPr>
                      <m:e>
                        <m:r>
                          <a:rPr lang="en-US" sz="2800" b="0" i="1" smtClean="0">
                            <a:latin typeface="Cambria Math" panose="02040503050406030204" pitchFamily="18" charset="0"/>
                          </a:rPr>
                          <m:t>𝑝</m:t>
                        </m:r>
                      </m:e>
                    </m:acc>
                  </m:oMath>
                </a14:m>
                <a:r>
                  <a:rPr lang="en-US" sz="2800" dirty="0"/>
                  <a:t> is close to Normal. </a:t>
                </a:r>
              </a:p>
            </p:txBody>
          </p:sp>
        </mc:Choice>
        <mc:Fallback xmlns="">
          <p:sp>
            <p:nvSpPr>
              <p:cNvPr id="8" name="Rectangle 7"/>
              <p:cNvSpPr>
                <a:spLocks noRot="1" noChangeAspect="1" noMove="1" noResize="1" noEditPoints="1" noAdjustHandles="1" noChangeArrowheads="1" noChangeShapeType="1" noTextEdit="1"/>
              </p:cNvSpPr>
              <p:nvPr/>
            </p:nvSpPr>
            <p:spPr>
              <a:xfrm>
                <a:off x="301752" y="1463040"/>
                <a:ext cx="8759952" cy="3970318"/>
              </a:xfrm>
              <a:prstGeom prst="rect">
                <a:avLst/>
              </a:prstGeom>
              <a:blipFill rotWithShape="0">
                <a:blip r:embed="rId3"/>
                <a:stretch>
                  <a:fillRect l="-1461" t="-1536" b="-3379"/>
                </a:stretch>
              </a:blipFill>
            </p:spPr>
            <p:txBody>
              <a:bodyPr/>
              <a:lstStyle/>
              <a:p>
                <a:r>
                  <a:rPr lang="en-US">
                    <a:noFill/>
                  </a:rPr>
                  <a:t> </a:t>
                </a:r>
              </a:p>
            </p:txBody>
          </p:sp>
        </mc:Fallback>
      </mc:AlternateContent>
    </p:spTree>
    <p:extLst>
      <p:ext uri="{BB962C8B-B14F-4D97-AF65-F5344CB8AC3E}">
        <p14:creationId xmlns:p14="http://schemas.microsoft.com/office/powerpoint/2010/main" val="377671694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Using Inference Wisely</a:t>
            </a:r>
            <a:br>
              <a:rPr lang="en-US" sz="3600" b="1" dirty="0">
                <a:solidFill>
                  <a:schemeClr val="accent1"/>
                </a:solidFill>
              </a:rPr>
            </a:br>
            <a:endParaRPr lang="en-US" sz="3600" dirty="0"/>
          </a:p>
        </p:txBody>
      </p:sp>
      <p:sp>
        <p:nvSpPr>
          <p:cNvPr id="8" name="Rectangle 7"/>
          <p:cNvSpPr/>
          <p:nvPr/>
        </p:nvSpPr>
        <p:spPr>
          <a:xfrm>
            <a:off x="301752" y="1280160"/>
            <a:ext cx="8759952" cy="5016758"/>
          </a:xfrm>
          <a:prstGeom prst="rect">
            <a:avLst/>
          </a:prstGeom>
        </p:spPr>
        <p:txBody>
          <a:bodyPr>
            <a:spAutoFit/>
          </a:bodyPr>
          <a:lstStyle/>
          <a:p>
            <a:pPr fontAlgn="auto">
              <a:spcBef>
                <a:spcPts val="0"/>
              </a:spcBef>
              <a:spcAft>
                <a:spcPts val="0"/>
              </a:spcAft>
              <a:defRPr/>
            </a:pPr>
            <a:r>
              <a:rPr lang="en-US" sz="2800" b="1" dirty="0"/>
              <a:t>Know what your methods require</a:t>
            </a:r>
            <a:r>
              <a:rPr lang="en-US" sz="2800" dirty="0"/>
              <a:t>. </a:t>
            </a:r>
          </a:p>
          <a:p>
            <a:pPr fontAlgn="auto">
              <a:spcBef>
                <a:spcPts val="0"/>
              </a:spcBef>
              <a:spcAft>
                <a:spcPts val="0"/>
              </a:spcAft>
              <a:defRPr/>
            </a:pPr>
            <a:endParaRPr lang="en-US" sz="2800" dirty="0"/>
          </a:p>
          <a:p>
            <a:pPr fontAlgn="auto">
              <a:spcBef>
                <a:spcPts val="0"/>
              </a:spcBef>
              <a:spcAft>
                <a:spcPts val="1200"/>
              </a:spcAft>
              <a:defRPr/>
            </a:pPr>
            <a:r>
              <a:rPr lang="en-US" sz="2800" dirty="0"/>
              <a:t>Does the study ask the right questions? </a:t>
            </a:r>
          </a:p>
          <a:p>
            <a:pPr fontAlgn="auto">
              <a:spcBef>
                <a:spcPts val="0"/>
              </a:spcBef>
              <a:spcAft>
                <a:spcPts val="1200"/>
              </a:spcAft>
              <a:defRPr/>
            </a:pPr>
            <a:r>
              <a:rPr lang="en-US" sz="2800" dirty="0"/>
              <a:t>Where did the data come from? </a:t>
            </a:r>
          </a:p>
          <a:p>
            <a:pPr fontAlgn="auto">
              <a:spcBef>
                <a:spcPts val="0"/>
              </a:spcBef>
              <a:spcAft>
                <a:spcPts val="1200"/>
              </a:spcAft>
              <a:defRPr/>
            </a:pPr>
            <a:r>
              <a:rPr lang="en-US" sz="2800" dirty="0"/>
              <a:t>Do the results make sense? </a:t>
            </a:r>
          </a:p>
          <a:p>
            <a:pPr fontAlgn="auto">
              <a:spcBef>
                <a:spcPts val="0"/>
              </a:spcBef>
              <a:spcAft>
                <a:spcPts val="1200"/>
              </a:spcAft>
              <a:defRPr/>
            </a:pPr>
            <a:r>
              <a:rPr lang="en-US" sz="2800" dirty="0"/>
              <a:t>Does the study report confidence intervals so you can see both the estimated values of important parameters and how uncertain the estimates are? </a:t>
            </a:r>
          </a:p>
          <a:p>
            <a:pPr fontAlgn="auto">
              <a:spcBef>
                <a:spcPts val="0"/>
              </a:spcBef>
              <a:spcAft>
                <a:spcPts val="1200"/>
              </a:spcAft>
              <a:defRPr/>
            </a:pPr>
            <a:r>
              <a:rPr lang="en-US" sz="2800" dirty="0"/>
              <a:t>Does it report </a:t>
            </a:r>
            <a:r>
              <a:rPr lang="en-US" sz="2800" i="1" dirty="0"/>
              <a:t>P</a:t>
            </a:r>
            <a:r>
              <a:rPr lang="en-US" sz="2800" dirty="0"/>
              <a:t>-values to help convince you that findings are not just good luck?</a:t>
            </a:r>
          </a:p>
        </p:txBody>
      </p:sp>
    </p:spTree>
    <p:extLst>
      <p:ext uri="{BB962C8B-B14F-4D97-AF65-F5344CB8AC3E}">
        <p14:creationId xmlns:p14="http://schemas.microsoft.com/office/powerpoint/2010/main" val="2011290810"/>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The Woes of Significance Tests</a:t>
            </a:r>
            <a:br>
              <a:rPr lang="en-US" sz="3600" b="1" dirty="0">
                <a:solidFill>
                  <a:schemeClr val="accent1"/>
                </a:solidFill>
              </a:rPr>
            </a:br>
            <a:endParaRPr lang="en-US" sz="3600" dirty="0"/>
          </a:p>
        </p:txBody>
      </p:sp>
      <p:sp>
        <p:nvSpPr>
          <p:cNvPr id="8" name="Rectangle 7"/>
          <p:cNvSpPr/>
          <p:nvPr/>
        </p:nvSpPr>
        <p:spPr>
          <a:xfrm>
            <a:off x="301752" y="1280160"/>
            <a:ext cx="8759952" cy="4493538"/>
          </a:xfrm>
          <a:prstGeom prst="rect">
            <a:avLst/>
          </a:prstGeom>
        </p:spPr>
        <p:txBody>
          <a:bodyPr>
            <a:spAutoFit/>
          </a:bodyPr>
          <a:lstStyle/>
          <a:p>
            <a:pPr fontAlgn="auto">
              <a:spcBef>
                <a:spcPts val="0"/>
              </a:spcBef>
              <a:spcAft>
                <a:spcPts val="0"/>
              </a:spcAft>
              <a:defRPr/>
            </a:pPr>
            <a:r>
              <a:rPr lang="en-US" sz="2600" dirty="0"/>
              <a:t>The purpose of a significance test is usually to give evidence for the presence of some effect in the population. </a:t>
            </a:r>
          </a:p>
          <a:p>
            <a:pPr fontAlgn="auto">
              <a:spcBef>
                <a:spcPts val="0"/>
              </a:spcBef>
              <a:spcAft>
                <a:spcPts val="0"/>
              </a:spcAft>
              <a:defRPr/>
            </a:pPr>
            <a:endParaRPr lang="en-US" sz="2600" dirty="0"/>
          </a:p>
          <a:p>
            <a:pPr fontAlgn="auto">
              <a:spcBef>
                <a:spcPts val="0"/>
              </a:spcBef>
              <a:spcAft>
                <a:spcPts val="0"/>
              </a:spcAft>
              <a:defRPr/>
            </a:pPr>
            <a:r>
              <a:rPr lang="en-US" sz="2600" dirty="0"/>
              <a:t>The effect might be a probability of heads different from one-half for a coin or a longer mean survival time for patients given a new cancer treatment. </a:t>
            </a:r>
          </a:p>
          <a:p>
            <a:pPr fontAlgn="auto">
              <a:spcBef>
                <a:spcPts val="0"/>
              </a:spcBef>
              <a:spcAft>
                <a:spcPts val="0"/>
              </a:spcAft>
              <a:defRPr/>
            </a:pPr>
            <a:endParaRPr lang="en-US" sz="2600" dirty="0"/>
          </a:p>
          <a:p>
            <a:pPr fontAlgn="auto">
              <a:spcBef>
                <a:spcPts val="0"/>
              </a:spcBef>
              <a:spcAft>
                <a:spcPts val="0"/>
              </a:spcAft>
              <a:defRPr/>
            </a:pPr>
            <a:r>
              <a:rPr lang="en-US" sz="2600" dirty="0"/>
              <a:t>If the effect is large, it will show up in most samples: the proportion of heads among our tosses will be far from one-half, or the patients who get the new treatment will live much longer than those in the control group. </a:t>
            </a:r>
          </a:p>
        </p:txBody>
      </p:sp>
    </p:spTree>
    <p:extLst>
      <p:ext uri="{BB962C8B-B14F-4D97-AF65-F5344CB8AC3E}">
        <p14:creationId xmlns:p14="http://schemas.microsoft.com/office/powerpoint/2010/main" val="78439072"/>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The Woes of Significance Tests</a:t>
            </a:r>
            <a:br>
              <a:rPr lang="en-US" sz="3600" b="1" dirty="0">
                <a:solidFill>
                  <a:schemeClr val="accent1"/>
                </a:solidFill>
              </a:rPr>
            </a:br>
            <a:endParaRPr lang="en-US" sz="3600" dirty="0"/>
          </a:p>
        </p:txBody>
      </p:sp>
      <p:sp>
        <p:nvSpPr>
          <p:cNvPr id="8" name="Rectangle 7"/>
          <p:cNvSpPr/>
          <p:nvPr/>
        </p:nvSpPr>
        <p:spPr>
          <a:xfrm>
            <a:off x="301752" y="1280160"/>
            <a:ext cx="8759952" cy="4893647"/>
          </a:xfrm>
          <a:prstGeom prst="rect">
            <a:avLst/>
          </a:prstGeom>
        </p:spPr>
        <p:txBody>
          <a:bodyPr>
            <a:spAutoFit/>
          </a:bodyPr>
          <a:lstStyle/>
          <a:p>
            <a:pPr fontAlgn="auto">
              <a:spcBef>
                <a:spcPts val="0"/>
              </a:spcBef>
              <a:spcAft>
                <a:spcPts val="0"/>
              </a:spcAft>
              <a:defRPr/>
            </a:pPr>
            <a:r>
              <a:rPr lang="en-US" sz="2600" dirty="0"/>
              <a:t>Small effects, such as a probability of heads only slightly different from one-half, will often be hidden behind the chance variation in a sample. </a:t>
            </a:r>
          </a:p>
          <a:p>
            <a:pPr fontAlgn="auto">
              <a:spcBef>
                <a:spcPts val="0"/>
              </a:spcBef>
              <a:spcAft>
                <a:spcPts val="0"/>
              </a:spcAft>
              <a:defRPr/>
            </a:pPr>
            <a:endParaRPr lang="en-US" sz="2600" dirty="0"/>
          </a:p>
          <a:p>
            <a:pPr fontAlgn="auto">
              <a:spcBef>
                <a:spcPts val="0"/>
              </a:spcBef>
              <a:spcAft>
                <a:spcPts val="0"/>
              </a:spcAft>
              <a:defRPr/>
            </a:pPr>
            <a:r>
              <a:rPr lang="en-US" sz="2600" dirty="0"/>
              <a:t>This is as it should be: big effects are easier to detect. </a:t>
            </a:r>
          </a:p>
          <a:p>
            <a:pPr fontAlgn="auto">
              <a:spcBef>
                <a:spcPts val="0"/>
              </a:spcBef>
              <a:spcAft>
                <a:spcPts val="0"/>
              </a:spcAft>
              <a:defRPr/>
            </a:pPr>
            <a:endParaRPr lang="en-US" sz="2600" dirty="0"/>
          </a:p>
          <a:p>
            <a:pPr fontAlgn="auto">
              <a:spcBef>
                <a:spcPts val="0"/>
              </a:spcBef>
              <a:spcAft>
                <a:spcPts val="0"/>
              </a:spcAft>
              <a:defRPr/>
            </a:pPr>
            <a:r>
              <a:rPr lang="en-US" sz="2600" dirty="0"/>
              <a:t>That is, the </a:t>
            </a:r>
            <a:r>
              <a:rPr lang="en-US" sz="2600" i="1" dirty="0"/>
              <a:t>P</a:t>
            </a:r>
            <a:r>
              <a:rPr lang="en-US" sz="2600" dirty="0"/>
              <a:t>-value will usually be small when the population truth is far from the null hypothesis.</a:t>
            </a:r>
          </a:p>
          <a:p>
            <a:pPr fontAlgn="auto">
              <a:spcBef>
                <a:spcPts val="0"/>
              </a:spcBef>
              <a:spcAft>
                <a:spcPts val="0"/>
              </a:spcAft>
              <a:defRPr/>
            </a:pPr>
            <a:endParaRPr lang="en-US" sz="2600" dirty="0"/>
          </a:p>
          <a:p>
            <a:pPr fontAlgn="auto">
              <a:spcBef>
                <a:spcPts val="0"/>
              </a:spcBef>
              <a:spcAft>
                <a:spcPts val="0"/>
              </a:spcAft>
              <a:defRPr/>
            </a:pPr>
            <a:r>
              <a:rPr lang="en-US" sz="2600" dirty="0"/>
              <a:t>A test measures only the strength of evidence against the null hypothesis. It says nothing about how big or how important the effect we seek in the population really is. </a:t>
            </a:r>
          </a:p>
        </p:txBody>
      </p:sp>
    </p:spTree>
    <p:extLst>
      <p:ext uri="{BB962C8B-B14F-4D97-AF65-F5344CB8AC3E}">
        <p14:creationId xmlns:p14="http://schemas.microsoft.com/office/powerpoint/2010/main" val="59205104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The Woes of Significance Tests</a:t>
            </a:r>
            <a:br>
              <a:rPr lang="en-US" sz="3600" b="1" dirty="0">
                <a:solidFill>
                  <a:schemeClr val="accent1"/>
                </a:solidFill>
              </a:rPr>
            </a:br>
            <a:endParaRPr lang="en-US" sz="3600" dirty="0"/>
          </a:p>
        </p:txBody>
      </p:sp>
      <p:sp>
        <p:nvSpPr>
          <p:cNvPr id="8" name="Rectangle 7"/>
          <p:cNvSpPr/>
          <p:nvPr/>
        </p:nvSpPr>
        <p:spPr>
          <a:xfrm>
            <a:off x="301752" y="1554480"/>
            <a:ext cx="8759952" cy="4154984"/>
          </a:xfrm>
          <a:prstGeom prst="rect">
            <a:avLst/>
          </a:prstGeom>
        </p:spPr>
        <p:txBody>
          <a:bodyPr>
            <a:spAutoFit/>
          </a:bodyPr>
          <a:lstStyle/>
          <a:p>
            <a:pPr fontAlgn="auto">
              <a:spcBef>
                <a:spcPts val="0"/>
              </a:spcBef>
              <a:spcAft>
                <a:spcPts val="0"/>
              </a:spcAft>
              <a:defRPr/>
            </a:pPr>
            <a:r>
              <a:rPr lang="en-US" sz="2400" dirty="0"/>
              <a:t>Pay particular attention to the size of the sample when you read the result of a significance test. Here’s why: </a:t>
            </a:r>
          </a:p>
          <a:p>
            <a:pPr fontAlgn="auto">
              <a:spcBef>
                <a:spcPts val="0"/>
              </a:spcBef>
              <a:spcAft>
                <a:spcPts val="0"/>
              </a:spcAft>
              <a:defRPr/>
            </a:pPr>
            <a:endParaRPr lang="en-US" sz="2400" dirty="0"/>
          </a:p>
          <a:p>
            <a:pPr marL="463550" indent="-463550" fontAlgn="auto">
              <a:spcBef>
                <a:spcPts val="0"/>
              </a:spcBef>
              <a:spcAft>
                <a:spcPts val="0"/>
              </a:spcAft>
              <a:defRPr/>
            </a:pPr>
            <a:r>
              <a:rPr lang="en-US" sz="2400" dirty="0"/>
              <a:t>• 	Larger samples make tests of significance more sensitive. If we toss a coin hundreds of thousands of times, a test of H</a:t>
            </a:r>
            <a:r>
              <a:rPr lang="en-US" sz="2400" baseline="-25000" dirty="0"/>
              <a:t>0</a:t>
            </a:r>
            <a:r>
              <a:rPr lang="en-US" sz="2400" dirty="0"/>
              <a:t>: </a:t>
            </a:r>
            <a:r>
              <a:rPr lang="en-US" sz="2400" i="1" dirty="0"/>
              <a:t>p</a:t>
            </a:r>
            <a:r>
              <a:rPr lang="en-US" sz="2400" dirty="0"/>
              <a:t> = 0.5 will often give a very low </a:t>
            </a:r>
            <a:r>
              <a:rPr lang="en-US" sz="2400" i="1" dirty="0"/>
              <a:t>P</a:t>
            </a:r>
            <a:r>
              <a:rPr lang="en-US" sz="2400" dirty="0"/>
              <a:t>-value when the truth for this coin is </a:t>
            </a:r>
            <a:r>
              <a:rPr lang="en-US" sz="2400" i="1" dirty="0"/>
              <a:t>p</a:t>
            </a:r>
            <a:r>
              <a:rPr lang="en-US" sz="2400" dirty="0"/>
              <a:t> = 0.502. The test is right—it found good evidence that p really is not exactly equal to 0.5—but it has picked up a difference so small that it is of no practical interest. </a:t>
            </a:r>
            <a:r>
              <a:rPr lang="en-US" sz="2400" b="1" dirty="0"/>
              <a:t>A finding can be statistically significant without being practically important.</a:t>
            </a:r>
          </a:p>
        </p:txBody>
      </p:sp>
    </p:spTree>
    <p:extLst>
      <p:ext uri="{BB962C8B-B14F-4D97-AF65-F5344CB8AC3E}">
        <p14:creationId xmlns:p14="http://schemas.microsoft.com/office/powerpoint/2010/main" val="3050130228"/>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The Woes of Significance Tests </a:t>
            </a:r>
            <a:br>
              <a:rPr lang="en-US" sz="3600" b="1" dirty="0">
                <a:solidFill>
                  <a:schemeClr val="accent1"/>
                </a:solidFill>
              </a:rPr>
            </a:br>
            <a:endParaRPr lang="en-US" sz="3600" dirty="0"/>
          </a:p>
        </p:txBody>
      </p:sp>
      <p:sp>
        <p:nvSpPr>
          <p:cNvPr id="8" name="Rectangle 7"/>
          <p:cNvSpPr/>
          <p:nvPr/>
        </p:nvSpPr>
        <p:spPr>
          <a:xfrm>
            <a:off x="301752" y="1645920"/>
            <a:ext cx="8759952" cy="4154984"/>
          </a:xfrm>
          <a:prstGeom prst="rect">
            <a:avLst/>
          </a:prstGeom>
        </p:spPr>
        <p:txBody>
          <a:bodyPr>
            <a:spAutoFit/>
          </a:bodyPr>
          <a:lstStyle/>
          <a:p>
            <a:pPr marL="463550" indent="-463550" fontAlgn="auto">
              <a:spcBef>
                <a:spcPts val="0"/>
              </a:spcBef>
              <a:spcAft>
                <a:spcPts val="0"/>
              </a:spcAft>
              <a:defRPr/>
            </a:pPr>
            <a:r>
              <a:rPr lang="en-US" sz="2400" dirty="0"/>
              <a:t>• 	On the other hand, tests of significance based on small samples are often not sensitive. If you toss a coin only 10 times, a test of H</a:t>
            </a:r>
            <a:r>
              <a:rPr lang="en-US" sz="2400" baseline="-25000" dirty="0"/>
              <a:t>0</a:t>
            </a:r>
            <a:r>
              <a:rPr lang="en-US" sz="2400" dirty="0"/>
              <a:t>: </a:t>
            </a:r>
            <a:r>
              <a:rPr lang="en-US" sz="2400" i="1" dirty="0"/>
              <a:t>p</a:t>
            </a:r>
            <a:r>
              <a:rPr lang="en-US" sz="2400" dirty="0"/>
              <a:t> = 0.5 will often give a large </a:t>
            </a:r>
            <a:r>
              <a:rPr lang="en-US" sz="2400" i="1" dirty="0"/>
              <a:t>P</a:t>
            </a:r>
            <a:r>
              <a:rPr lang="en-US" sz="2400" dirty="0"/>
              <a:t>-value even if the truth for this coin is </a:t>
            </a:r>
            <a:r>
              <a:rPr lang="en-US" sz="2400" i="1" dirty="0"/>
              <a:t>p</a:t>
            </a:r>
            <a:r>
              <a:rPr lang="en-US" sz="2400" dirty="0"/>
              <a:t> = 0.7. Again, the test is right—10 tosses are not enough to give good evidence against the null hypothesis. </a:t>
            </a:r>
            <a:r>
              <a:rPr lang="en-US" sz="2400" b="1" dirty="0">
                <a:solidFill>
                  <a:schemeClr val="accent6"/>
                </a:solidFill>
              </a:rPr>
              <a:t>Lack of significance does not mean that there is no effect</a:t>
            </a:r>
            <a:r>
              <a:rPr lang="en-US" sz="2400" dirty="0"/>
              <a:t>, only that we do not have good evidence for an effect. Small samples often miss important effects that are really present in the population. As the cosmologist Martin Rees said, “Absence of evidence is not evidence of absence.”</a:t>
            </a:r>
            <a:endParaRPr lang="en-US" sz="2400" b="1" dirty="0"/>
          </a:p>
        </p:txBody>
      </p:sp>
    </p:spTree>
    <p:extLst>
      <p:ext uri="{BB962C8B-B14F-4D97-AF65-F5344CB8AC3E}">
        <p14:creationId xmlns:p14="http://schemas.microsoft.com/office/powerpoint/2010/main" val="3711026242"/>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Example: Antidepressants versus a Placebo</a:t>
            </a:r>
            <a:endParaRPr lang="en-US" sz="3600" dirty="0"/>
          </a:p>
        </p:txBody>
      </p:sp>
      <p:sp>
        <p:nvSpPr>
          <p:cNvPr id="8" name="Rectangle 7"/>
          <p:cNvSpPr/>
          <p:nvPr/>
        </p:nvSpPr>
        <p:spPr>
          <a:xfrm>
            <a:off x="301752" y="1645920"/>
            <a:ext cx="8759952" cy="3785652"/>
          </a:xfrm>
          <a:prstGeom prst="rect">
            <a:avLst/>
          </a:prstGeom>
        </p:spPr>
        <p:txBody>
          <a:bodyPr>
            <a:spAutoFit/>
          </a:bodyPr>
          <a:lstStyle/>
          <a:p>
            <a:pPr fontAlgn="auto">
              <a:spcBef>
                <a:spcPts val="0"/>
              </a:spcBef>
              <a:spcAft>
                <a:spcPts val="0"/>
              </a:spcAft>
              <a:defRPr/>
            </a:pPr>
            <a:r>
              <a:rPr lang="en-US" sz="2400" dirty="0"/>
              <a:t>Through a Freedom of Information Act request, two psychologists obtained 47 studies used by the Food and Drug Administration for approval of the six antidepressants prescribed most widely between 1987 and 1999. Overall, the psychologists found that there was a statistically significant difference in the effects of antidepressants compared with a placebo, with antidepressants being more effective. However, the psychologists went on to report that antidepressant pills worked 18% better than placebos, a statistically significant difference, “but not meaningful for people in clinical settings.’’</a:t>
            </a:r>
            <a:endParaRPr lang="en-US" sz="2400" b="1" dirty="0"/>
          </a:p>
        </p:txBody>
      </p:sp>
    </p:spTree>
    <p:extLst>
      <p:ext uri="{BB962C8B-B14F-4D97-AF65-F5344CB8AC3E}">
        <p14:creationId xmlns:p14="http://schemas.microsoft.com/office/powerpoint/2010/main" val="112959354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The Woes of Significance Tests </a:t>
            </a:r>
            <a:br>
              <a:rPr lang="en-US" sz="3600" b="1" dirty="0">
                <a:solidFill>
                  <a:schemeClr val="accent1"/>
                </a:solidFill>
              </a:rPr>
            </a:br>
            <a:endParaRPr lang="en-US" sz="3600" dirty="0"/>
          </a:p>
        </p:txBody>
      </p:sp>
      <p:sp>
        <p:nvSpPr>
          <p:cNvPr id="8" name="Rectangle 7"/>
          <p:cNvSpPr/>
          <p:nvPr/>
        </p:nvSpPr>
        <p:spPr>
          <a:xfrm>
            <a:off x="301752" y="1097280"/>
            <a:ext cx="8759952" cy="5262979"/>
          </a:xfrm>
          <a:prstGeom prst="rect">
            <a:avLst/>
          </a:prstGeom>
        </p:spPr>
        <p:txBody>
          <a:bodyPr>
            <a:spAutoFit/>
          </a:bodyPr>
          <a:lstStyle/>
          <a:p>
            <a:pPr fontAlgn="auto">
              <a:spcBef>
                <a:spcPts val="0"/>
              </a:spcBef>
              <a:spcAft>
                <a:spcPts val="0"/>
              </a:spcAft>
              <a:defRPr/>
            </a:pPr>
            <a:r>
              <a:rPr lang="en-US" sz="2800" dirty="0"/>
              <a:t>Whatever the truth about the population, whether </a:t>
            </a:r>
            <a:r>
              <a:rPr lang="en-US" sz="2800" i="1" dirty="0"/>
              <a:t>p</a:t>
            </a:r>
            <a:r>
              <a:rPr lang="en-US" sz="2800" dirty="0"/>
              <a:t> = 0.7 or </a:t>
            </a:r>
            <a:r>
              <a:rPr lang="en-US" sz="2800" i="1" dirty="0"/>
              <a:t>p</a:t>
            </a:r>
            <a:r>
              <a:rPr lang="en-US" sz="2800" dirty="0"/>
              <a:t> = 0.502, more observations allow us to estimate </a:t>
            </a:r>
            <a:r>
              <a:rPr lang="en-US" sz="2800" i="1" dirty="0"/>
              <a:t>p</a:t>
            </a:r>
            <a:r>
              <a:rPr lang="en-US" sz="2800" dirty="0"/>
              <a:t> more closely. </a:t>
            </a:r>
          </a:p>
          <a:p>
            <a:pPr fontAlgn="auto">
              <a:spcBef>
                <a:spcPts val="0"/>
              </a:spcBef>
              <a:spcAft>
                <a:spcPts val="0"/>
              </a:spcAft>
              <a:defRPr/>
            </a:pPr>
            <a:endParaRPr lang="en-US" sz="2800" dirty="0"/>
          </a:p>
          <a:p>
            <a:pPr fontAlgn="auto">
              <a:spcBef>
                <a:spcPts val="0"/>
              </a:spcBef>
              <a:spcAft>
                <a:spcPts val="0"/>
              </a:spcAft>
              <a:defRPr/>
            </a:pPr>
            <a:r>
              <a:rPr lang="en-US" sz="2800" dirty="0"/>
              <a:t>If </a:t>
            </a:r>
            <a:r>
              <a:rPr lang="en-US" sz="2800" i="1" dirty="0"/>
              <a:t>p</a:t>
            </a:r>
            <a:r>
              <a:rPr lang="en-US" sz="2800" dirty="0"/>
              <a:t> is not 0.5, more observations will give more evidence of this, that is, a smaller </a:t>
            </a:r>
            <a:r>
              <a:rPr lang="en-US" sz="2800" i="1" dirty="0"/>
              <a:t>P</a:t>
            </a:r>
            <a:r>
              <a:rPr lang="en-US" sz="2800" dirty="0"/>
              <a:t>-value. </a:t>
            </a:r>
          </a:p>
          <a:p>
            <a:pPr fontAlgn="auto">
              <a:spcBef>
                <a:spcPts val="0"/>
              </a:spcBef>
              <a:spcAft>
                <a:spcPts val="0"/>
              </a:spcAft>
              <a:defRPr/>
            </a:pPr>
            <a:endParaRPr lang="en-US" sz="2800" dirty="0"/>
          </a:p>
          <a:p>
            <a:pPr fontAlgn="auto">
              <a:spcBef>
                <a:spcPts val="0"/>
              </a:spcBef>
              <a:spcAft>
                <a:spcPts val="0"/>
              </a:spcAft>
              <a:defRPr/>
            </a:pPr>
            <a:r>
              <a:rPr lang="en-US" sz="2800" dirty="0"/>
              <a:t>Because statistical significance depends strongly on the sample size as well as on the truth about the population, statistical significance tells us nothing about how large or how practically important an effect is. </a:t>
            </a:r>
            <a:endParaRPr lang="en-US" sz="2800" b="1" dirty="0"/>
          </a:p>
        </p:txBody>
      </p:sp>
    </p:spTree>
    <p:extLst>
      <p:ext uri="{BB962C8B-B14F-4D97-AF65-F5344CB8AC3E}">
        <p14:creationId xmlns:p14="http://schemas.microsoft.com/office/powerpoint/2010/main" val="280388461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Normal Distribution</a:t>
            </a:r>
            <a:br>
              <a:rPr lang="en-US" sz="3600" b="1" dirty="0">
                <a:solidFill>
                  <a:schemeClr val="accent1"/>
                </a:solidFill>
              </a:rPr>
            </a:br>
            <a:endParaRPr lang="en-US" sz="3600" dirty="0"/>
          </a:p>
        </p:txBody>
      </p:sp>
      <p:sp>
        <p:nvSpPr>
          <p:cNvPr id="8" name="Rectangle 7"/>
          <p:cNvSpPr/>
          <p:nvPr/>
        </p:nvSpPr>
        <p:spPr>
          <a:xfrm>
            <a:off x="301752" y="1130300"/>
            <a:ext cx="8759952" cy="523220"/>
          </a:xfrm>
          <a:prstGeom prst="rect">
            <a:avLst/>
          </a:prstGeom>
        </p:spPr>
        <p:txBody>
          <a:bodyPr>
            <a:spAutoFit/>
          </a:bodyPr>
          <a:lstStyle/>
          <a:p>
            <a:pPr fontAlgn="auto">
              <a:spcBef>
                <a:spcPts val="0"/>
              </a:spcBef>
              <a:spcAft>
                <a:spcPts val="0"/>
              </a:spcAft>
              <a:defRPr/>
            </a:pPr>
            <a:r>
              <a:rPr lang="en-US" sz="2800" b="1" dirty="0"/>
              <a:t>Sampling Distribution of a Sample Proportion</a:t>
            </a:r>
            <a:endParaRPr lang="en-US" sz="2800" dirty="0"/>
          </a:p>
        </p:txBody>
      </p:sp>
      <p:pic>
        <p:nvPicPr>
          <p:cNvPr id="3" name="Picture 2">
            <a:extLst>
              <a:ext uri="{FF2B5EF4-FFF2-40B4-BE49-F238E27FC236}">
                <a16:creationId xmlns:a16="http://schemas.microsoft.com/office/drawing/2014/main" id="{FE30FD61-F782-EA44-A19E-7599C4523BAB}"/>
              </a:ext>
            </a:extLst>
          </p:cNvPr>
          <p:cNvPicPr>
            <a:picLocks noChangeAspect="1"/>
          </p:cNvPicPr>
          <p:nvPr/>
        </p:nvPicPr>
        <p:blipFill>
          <a:blip r:embed="rId3"/>
          <a:stretch>
            <a:fillRect/>
          </a:stretch>
        </p:blipFill>
        <p:spPr>
          <a:xfrm>
            <a:off x="1930400" y="1758950"/>
            <a:ext cx="6680200" cy="2400300"/>
          </a:xfrm>
          <a:prstGeom prst="rect">
            <a:avLst/>
          </a:prstGeom>
        </p:spPr>
      </p:pic>
      <p:sp>
        <p:nvSpPr>
          <p:cNvPr id="7" name="Rectangle 6">
            <a:extLst>
              <a:ext uri="{FF2B5EF4-FFF2-40B4-BE49-F238E27FC236}">
                <a16:creationId xmlns:a16="http://schemas.microsoft.com/office/drawing/2014/main" id="{DCEE30A8-386A-9045-87C5-C74D7B5A42DA}"/>
              </a:ext>
            </a:extLst>
          </p:cNvPr>
          <p:cNvSpPr/>
          <p:nvPr/>
        </p:nvSpPr>
        <p:spPr>
          <a:xfrm>
            <a:off x="1273048" y="5082570"/>
            <a:ext cx="7667752" cy="523220"/>
          </a:xfrm>
          <a:prstGeom prst="rect">
            <a:avLst/>
          </a:prstGeom>
        </p:spPr>
        <p:txBody>
          <a:bodyPr wrap="square">
            <a:spAutoFit/>
          </a:bodyPr>
          <a:lstStyle/>
          <a:p>
            <a:pPr fontAlgn="auto">
              <a:spcBef>
                <a:spcPts val="0"/>
              </a:spcBef>
              <a:spcAft>
                <a:spcPts val="0"/>
              </a:spcAft>
              <a:defRPr/>
            </a:pPr>
            <a:r>
              <a:rPr lang="en-US" sz="2800" b="1" dirty="0"/>
              <a:t>Normal Distribution</a:t>
            </a:r>
            <a:endParaRPr lang="en-US" sz="2800" dirty="0"/>
          </a:p>
        </p:txBody>
      </p:sp>
      <p:pic>
        <p:nvPicPr>
          <p:cNvPr id="9" name="Picture 8" descr="Screen Shot 2021-01-07 at 3.36.34 PM.png">
            <a:extLst>
              <a:ext uri="{FF2B5EF4-FFF2-40B4-BE49-F238E27FC236}">
                <a16:creationId xmlns:a16="http://schemas.microsoft.com/office/drawing/2014/main" id="{83B3B6DB-21D4-4946-883B-4C6E3357C2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9452" y="4196502"/>
            <a:ext cx="4092448" cy="2674197"/>
          </a:xfrm>
          <a:prstGeom prst="rect">
            <a:avLst/>
          </a:prstGeom>
        </p:spPr>
      </p:pic>
      <p:sp>
        <p:nvSpPr>
          <p:cNvPr id="10" name="Rectangle 9">
            <a:extLst>
              <a:ext uri="{FF2B5EF4-FFF2-40B4-BE49-F238E27FC236}">
                <a16:creationId xmlns:a16="http://schemas.microsoft.com/office/drawing/2014/main" id="{0A8D6B9E-82D3-2F4A-84E1-9B0DCA58B6FC}"/>
              </a:ext>
            </a:extLst>
          </p:cNvPr>
          <p:cNvSpPr/>
          <p:nvPr/>
        </p:nvSpPr>
        <p:spPr>
          <a:xfrm>
            <a:off x="142748" y="1865803"/>
            <a:ext cx="1698752" cy="2862322"/>
          </a:xfrm>
          <a:prstGeom prst="rect">
            <a:avLst/>
          </a:prstGeom>
        </p:spPr>
        <p:txBody>
          <a:bodyPr wrap="square">
            <a:spAutoFit/>
          </a:bodyPr>
          <a:lstStyle/>
          <a:p>
            <a:pPr fontAlgn="auto">
              <a:spcBef>
                <a:spcPts val="0"/>
              </a:spcBef>
              <a:spcAft>
                <a:spcPts val="0"/>
              </a:spcAft>
              <a:defRPr/>
            </a:pPr>
            <a:r>
              <a:rPr lang="en-US" dirty="0"/>
              <a:t>The standard deviation of the sampling distribution of a sample statistic is commonly referred to as the </a:t>
            </a:r>
            <a:r>
              <a:rPr lang="en-US" b="1" dirty="0">
                <a:solidFill>
                  <a:srgbClr val="8B0000"/>
                </a:solidFill>
              </a:rPr>
              <a:t>standard error</a:t>
            </a:r>
            <a:r>
              <a:rPr lang="en-US" dirty="0"/>
              <a:t>.</a:t>
            </a:r>
          </a:p>
        </p:txBody>
      </p:sp>
    </p:spTree>
    <p:extLst>
      <p:ext uri="{BB962C8B-B14F-4D97-AF65-F5344CB8AC3E}">
        <p14:creationId xmlns:p14="http://schemas.microsoft.com/office/powerpoint/2010/main" val="265725793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The Woes of Significance Tests </a:t>
            </a:r>
            <a:br>
              <a:rPr lang="en-US" sz="3600" b="1" dirty="0">
                <a:solidFill>
                  <a:schemeClr val="accent1"/>
                </a:solidFill>
              </a:rPr>
            </a:br>
            <a:endParaRPr lang="en-US" sz="3600" dirty="0"/>
          </a:p>
        </p:txBody>
      </p:sp>
      <p:sp>
        <p:nvSpPr>
          <p:cNvPr id="8" name="Rectangle 7"/>
          <p:cNvSpPr/>
          <p:nvPr/>
        </p:nvSpPr>
        <p:spPr>
          <a:xfrm>
            <a:off x="301752" y="1737360"/>
            <a:ext cx="8759952" cy="2677656"/>
          </a:xfrm>
          <a:prstGeom prst="rect">
            <a:avLst/>
          </a:prstGeom>
        </p:spPr>
        <p:txBody>
          <a:bodyPr>
            <a:spAutoFit/>
          </a:bodyPr>
          <a:lstStyle/>
          <a:p>
            <a:pPr fontAlgn="auto">
              <a:spcBef>
                <a:spcPts val="0"/>
              </a:spcBef>
              <a:spcAft>
                <a:spcPts val="0"/>
              </a:spcAft>
              <a:defRPr/>
            </a:pPr>
            <a:r>
              <a:rPr lang="en-US" sz="2800" dirty="0"/>
              <a:t>Large effects (such as </a:t>
            </a:r>
            <a:r>
              <a:rPr lang="en-US" sz="2800" i="1" dirty="0"/>
              <a:t>p</a:t>
            </a:r>
            <a:r>
              <a:rPr lang="en-US" sz="2800" dirty="0"/>
              <a:t> = 0.7 when the null hypothesis is </a:t>
            </a:r>
            <a:r>
              <a:rPr lang="en-US" sz="2800" i="1" dirty="0"/>
              <a:t>p</a:t>
            </a:r>
            <a:r>
              <a:rPr lang="en-US" sz="2800" dirty="0"/>
              <a:t> = 0.5) often give data that are insignificant if we take only a small sample. </a:t>
            </a:r>
          </a:p>
          <a:p>
            <a:pPr fontAlgn="auto">
              <a:spcBef>
                <a:spcPts val="0"/>
              </a:spcBef>
              <a:spcAft>
                <a:spcPts val="0"/>
              </a:spcAft>
              <a:defRPr/>
            </a:pPr>
            <a:endParaRPr lang="en-US" sz="2800" dirty="0"/>
          </a:p>
          <a:p>
            <a:pPr fontAlgn="auto">
              <a:spcBef>
                <a:spcPts val="0"/>
              </a:spcBef>
              <a:spcAft>
                <a:spcPts val="0"/>
              </a:spcAft>
              <a:defRPr/>
            </a:pPr>
            <a:r>
              <a:rPr lang="en-US" sz="2800" dirty="0"/>
              <a:t>Small effects (such as </a:t>
            </a:r>
            <a:r>
              <a:rPr lang="en-US" sz="2800" i="1" dirty="0"/>
              <a:t>p</a:t>
            </a:r>
            <a:r>
              <a:rPr lang="en-US" sz="2800" dirty="0"/>
              <a:t> = 0.502) often give data that are highly significant if we take a large enough sample. </a:t>
            </a:r>
            <a:endParaRPr lang="en-US" sz="2800" b="1" dirty="0"/>
          </a:p>
        </p:txBody>
      </p:sp>
    </p:spTree>
    <p:extLst>
      <p:ext uri="{BB962C8B-B14F-4D97-AF65-F5344CB8AC3E}">
        <p14:creationId xmlns:p14="http://schemas.microsoft.com/office/powerpoint/2010/main" val="1429803549"/>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The Woes of Significance Tests </a:t>
            </a:r>
            <a:br>
              <a:rPr lang="en-US" sz="3600" b="1" dirty="0">
                <a:solidFill>
                  <a:schemeClr val="accent1"/>
                </a:solidFill>
              </a:rPr>
            </a:br>
            <a:endParaRPr lang="en-US" sz="3600" dirty="0"/>
          </a:p>
        </p:txBody>
      </p:sp>
      <p:sp>
        <p:nvSpPr>
          <p:cNvPr id="8" name="Rectangle 7"/>
          <p:cNvSpPr/>
          <p:nvPr/>
        </p:nvSpPr>
        <p:spPr>
          <a:xfrm>
            <a:off x="301752" y="1463040"/>
            <a:ext cx="8759952" cy="4401205"/>
          </a:xfrm>
          <a:prstGeom prst="rect">
            <a:avLst/>
          </a:prstGeom>
        </p:spPr>
        <p:txBody>
          <a:bodyPr>
            <a:spAutoFit/>
          </a:bodyPr>
          <a:lstStyle/>
          <a:p>
            <a:pPr fontAlgn="auto">
              <a:spcBef>
                <a:spcPts val="0"/>
              </a:spcBef>
              <a:spcAft>
                <a:spcPts val="0"/>
              </a:spcAft>
              <a:defRPr/>
            </a:pPr>
            <a:r>
              <a:rPr lang="en-US" sz="2800" b="1" dirty="0"/>
              <a:t>Beware the naked </a:t>
            </a:r>
            <a:r>
              <a:rPr lang="en-US" sz="2800" b="1" i="1" dirty="0"/>
              <a:t>P</a:t>
            </a:r>
            <a:r>
              <a:rPr lang="en-US" sz="2800" b="1" dirty="0"/>
              <a:t>-value</a:t>
            </a:r>
          </a:p>
          <a:p>
            <a:pPr fontAlgn="auto">
              <a:spcBef>
                <a:spcPts val="0"/>
              </a:spcBef>
              <a:spcAft>
                <a:spcPts val="0"/>
              </a:spcAft>
              <a:defRPr/>
            </a:pPr>
            <a:endParaRPr lang="en-US" sz="2800" dirty="0"/>
          </a:p>
          <a:p>
            <a:pPr fontAlgn="auto">
              <a:spcBef>
                <a:spcPts val="0"/>
              </a:spcBef>
              <a:spcAft>
                <a:spcPts val="0"/>
              </a:spcAft>
              <a:defRPr/>
            </a:pPr>
            <a:r>
              <a:rPr lang="en-US" sz="2800" dirty="0"/>
              <a:t>The </a:t>
            </a:r>
            <a:r>
              <a:rPr lang="en-US" sz="2800" i="1" dirty="0"/>
              <a:t>P</a:t>
            </a:r>
            <a:r>
              <a:rPr lang="en-US" sz="2800" dirty="0"/>
              <a:t>-value of a significance test depends strongly on the size of the sample, as well as on the truth about the population. </a:t>
            </a:r>
          </a:p>
          <a:p>
            <a:pPr fontAlgn="auto">
              <a:spcBef>
                <a:spcPts val="0"/>
              </a:spcBef>
              <a:spcAft>
                <a:spcPts val="0"/>
              </a:spcAft>
              <a:defRPr/>
            </a:pPr>
            <a:endParaRPr lang="en-US" sz="2800" dirty="0"/>
          </a:p>
          <a:p>
            <a:pPr fontAlgn="auto">
              <a:spcBef>
                <a:spcPts val="0"/>
              </a:spcBef>
              <a:spcAft>
                <a:spcPts val="0"/>
              </a:spcAft>
              <a:defRPr/>
            </a:pPr>
            <a:r>
              <a:rPr lang="en-US" sz="2800" dirty="0"/>
              <a:t>It is bad practice to report a naked </a:t>
            </a:r>
            <a:r>
              <a:rPr lang="en-US" sz="2800" i="1" dirty="0"/>
              <a:t>P</a:t>
            </a:r>
            <a:r>
              <a:rPr lang="en-US" sz="2800" dirty="0"/>
              <a:t>-value (a </a:t>
            </a:r>
            <a:r>
              <a:rPr lang="en-US" sz="2800" i="1" dirty="0"/>
              <a:t>P</a:t>
            </a:r>
            <a:r>
              <a:rPr lang="en-US" sz="2800" dirty="0"/>
              <a:t>-value by itself) without also giving the sample size and a statistic or statistics that describe the sample outcome.</a:t>
            </a:r>
            <a:endParaRPr lang="en-US" sz="2800" b="1" dirty="0"/>
          </a:p>
        </p:txBody>
      </p:sp>
    </p:spTree>
    <p:extLst>
      <p:ext uri="{BB962C8B-B14F-4D97-AF65-F5344CB8AC3E}">
        <p14:creationId xmlns:p14="http://schemas.microsoft.com/office/powerpoint/2010/main" val="379477086"/>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The Advantages of Confidence Intervals </a:t>
            </a:r>
            <a:endParaRPr lang="en-US" sz="3600" dirty="0"/>
          </a:p>
        </p:txBody>
      </p:sp>
      <p:sp>
        <p:nvSpPr>
          <p:cNvPr id="8" name="Rectangle 7"/>
          <p:cNvSpPr/>
          <p:nvPr/>
        </p:nvSpPr>
        <p:spPr>
          <a:xfrm>
            <a:off x="301752" y="1737360"/>
            <a:ext cx="8759952" cy="4401205"/>
          </a:xfrm>
          <a:prstGeom prst="rect">
            <a:avLst/>
          </a:prstGeom>
        </p:spPr>
        <p:txBody>
          <a:bodyPr>
            <a:spAutoFit/>
          </a:bodyPr>
          <a:lstStyle/>
          <a:p>
            <a:pPr fontAlgn="auto">
              <a:spcBef>
                <a:spcPts val="0"/>
              </a:spcBef>
              <a:spcAft>
                <a:spcPts val="0"/>
              </a:spcAft>
              <a:defRPr/>
            </a:pPr>
            <a:r>
              <a:rPr lang="en-US" sz="2800" b="1" dirty="0"/>
              <a:t>Give a confidence interval</a:t>
            </a:r>
            <a:r>
              <a:rPr lang="en-US" sz="2800" dirty="0"/>
              <a:t> </a:t>
            </a:r>
          </a:p>
          <a:p>
            <a:pPr fontAlgn="auto">
              <a:spcBef>
                <a:spcPts val="0"/>
              </a:spcBef>
              <a:spcAft>
                <a:spcPts val="0"/>
              </a:spcAft>
              <a:defRPr/>
            </a:pPr>
            <a:endParaRPr lang="en-US" sz="2800" dirty="0"/>
          </a:p>
          <a:p>
            <a:pPr fontAlgn="auto">
              <a:spcBef>
                <a:spcPts val="0"/>
              </a:spcBef>
              <a:spcAft>
                <a:spcPts val="0"/>
              </a:spcAft>
              <a:defRPr/>
            </a:pPr>
            <a:r>
              <a:rPr lang="en-US" sz="2800" dirty="0"/>
              <a:t>Confidence intervals are more informative than significance tests because they actually estimate a population parameter. </a:t>
            </a:r>
          </a:p>
          <a:p>
            <a:pPr fontAlgn="auto">
              <a:spcBef>
                <a:spcPts val="0"/>
              </a:spcBef>
              <a:spcAft>
                <a:spcPts val="0"/>
              </a:spcAft>
              <a:defRPr/>
            </a:pPr>
            <a:endParaRPr lang="en-US" sz="2800" dirty="0"/>
          </a:p>
          <a:p>
            <a:pPr fontAlgn="auto">
              <a:spcBef>
                <a:spcPts val="0"/>
              </a:spcBef>
              <a:spcAft>
                <a:spcPts val="0"/>
              </a:spcAft>
              <a:defRPr/>
            </a:pPr>
            <a:r>
              <a:rPr lang="en-US" sz="2800" dirty="0"/>
              <a:t>They are also easier to interpret. </a:t>
            </a:r>
          </a:p>
          <a:p>
            <a:pPr fontAlgn="auto">
              <a:spcBef>
                <a:spcPts val="0"/>
              </a:spcBef>
              <a:spcAft>
                <a:spcPts val="0"/>
              </a:spcAft>
              <a:defRPr/>
            </a:pPr>
            <a:endParaRPr lang="en-US" sz="2800" dirty="0"/>
          </a:p>
          <a:p>
            <a:pPr fontAlgn="auto">
              <a:spcBef>
                <a:spcPts val="0"/>
              </a:spcBef>
              <a:spcAft>
                <a:spcPts val="0"/>
              </a:spcAft>
              <a:defRPr/>
            </a:pPr>
            <a:r>
              <a:rPr lang="en-US" sz="2800" dirty="0"/>
              <a:t>It is good practice to give confidence intervals whenever possible.</a:t>
            </a:r>
            <a:endParaRPr lang="en-US" sz="2800" b="1" dirty="0"/>
          </a:p>
        </p:txBody>
      </p:sp>
    </p:spTree>
    <p:extLst>
      <p:ext uri="{BB962C8B-B14F-4D97-AF65-F5344CB8AC3E}">
        <p14:creationId xmlns:p14="http://schemas.microsoft.com/office/powerpoint/2010/main" val="118241742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Significance at the 5% Level Isn’t Magical </a:t>
            </a:r>
            <a:endParaRPr lang="en-US" sz="3600" dirty="0"/>
          </a:p>
        </p:txBody>
      </p:sp>
      <p:sp>
        <p:nvSpPr>
          <p:cNvPr id="8" name="Rectangle 7"/>
          <p:cNvSpPr/>
          <p:nvPr/>
        </p:nvSpPr>
        <p:spPr>
          <a:xfrm>
            <a:off x="301752" y="2011680"/>
            <a:ext cx="8759952" cy="3108543"/>
          </a:xfrm>
          <a:prstGeom prst="rect">
            <a:avLst/>
          </a:prstGeom>
        </p:spPr>
        <p:txBody>
          <a:bodyPr>
            <a:spAutoFit/>
          </a:bodyPr>
          <a:lstStyle/>
          <a:p>
            <a:pPr fontAlgn="auto">
              <a:spcBef>
                <a:spcPts val="0"/>
              </a:spcBef>
              <a:spcAft>
                <a:spcPts val="0"/>
              </a:spcAft>
              <a:defRPr/>
            </a:pPr>
            <a:r>
              <a:rPr lang="en-US" sz="2800" dirty="0"/>
              <a:t>The </a:t>
            </a:r>
            <a:r>
              <a:rPr lang="en-US" sz="2800" i="1" dirty="0"/>
              <a:t>P</a:t>
            </a:r>
            <a:r>
              <a:rPr lang="en-US" sz="2800" dirty="0"/>
              <a:t>-value of a test of significance describes the degree of evidence provided by the sample against the null hypothesis.</a:t>
            </a:r>
          </a:p>
          <a:p>
            <a:pPr fontAlgn="auto">
              <a:spcBef>
                <a:spcPts val="0"/>
              </a:spcBef>
              <a:spcAft>
                <a:spcPts val="0"/>
              </a:spcAft>
              <a:defRPr/>
            </a:pPr>
            <a:endParaRPr lang="en-US" sz="2800" dirty="0"/>
          </a:p>
          <a:p>
            <a:pPr fontAlgn="auto">
              <a:spcBef>
                <a:spcPts val="0"/>
              </a:spcBef>
              <a:spcAft>
                <a:spcPts val="0"/>
              </a:spcAft>
              <a:defRPr/>
            </a:pPr>
            <a:r>
              <a:rPr lang="en-US" sz="2800" dirty="0"/>
              <a:t>How small a </a:t>
            </a:r>
            <a:r>
              <a:rPr lang="en-US" sz="2800" i="1" dirty="0"/>
              <a:t>P</a:t>
            </a:r>
            <a:r>
              <a:rPr lang="en-US" sz="2800" dirty="0"/>
              <a:t>-value is convincing evidence against the null hypothesis? </a:t>
            </a:r>
          </a:p>
          <a:p>
            <a:pPr fontAlgn="auto">
              <a:spcBef>
                <a:spcPts val="0"/>
              </a:spcBef>
              <a:spcAft>
                <a:spcPts val="0"/>
              </a:spcAft>
              <a:defRPr/>
            </a:pPr>
            <a:endParaRPr lang="en-US" sz="2800" dirty="0"/>
          </a:p>
        </p:txBody>
      </p:sp>
    </p:spTree>
    <p:extLst>
      <p:ext uri="{BB962C8B-B14F-4D97-AF65-F5344CB8AC3E}">
        <p14:creationId xmlns:p14="http://schemas.microsoft.com/office/powerpoint/2010/main" val="2341012815"/>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Significance at the 5% Level Isn’t Magical</a:t>
            </a:r>
            <a:endParaRPr lang="en-US" sz="3600" dirty="0"/>
          </a:p>
        </p:txBody>
      </p:sp>
      <p:sp>
        <p:nvSpPr>
          <p:cNvPr id="8" name="Rectangle 7"/>
          <p:cNvSpPr/>
          <p:nvPr/>
        </p:nvSpPr>
        <p:spPr>
          <a:xfrm>
            <a:off x="301752" y="1554480"/>
            <a:ext cx="8759952" cy="4785926"/>
          </a:xfrm>
          <a:prstGeom prst="rect">
            <a:avLst/>
          </a:prstGeom>
        </p:spPr>
        <p:txBody>
          <a:bodyPr>
            <a:spAutoFit/>
          </a:bodyPr>
          <a:lstStyle/>
          <a:p>
            <a:pPr fontAlgn="auto">
              <a:spcBef>
                <a:spcPts val="0"/>
              </a:spcBef>
              <a:spcAft>
                <a:spcPts val="1200"/>
              </a:spcAft>
              <a:defRPr/>
            </a:pPr>
            <a:r>
              <a:rPr lang="en-US" sz="2800" dirty="0"/>
              <a:t>This depends mainly on two circumstances: </a:t>
            </a:r>
          </a:p>
          <a:p>
            <a:pPr marL="463550" indent="-463550" fontAlgn="auto">
              <a:spcBef>
                <a:spcPts val="0"/>
              </a:spcBef>
              <a:spcAft>
                <a:spcPts val="1800"/>
              </a:spcAft>
              <a:defRPr/>
            </a:pPr>
            <a:r>
              <a:rPr lang="en-US" sz="2800" dirty="0"/>
              <a:t>• 	How plausible is H</a:t>
            </a:r>
            <a:r>
              <a:rPr lang="en-US" sz="2800" baseline="-25000" dirty="0"/>
              <a:t>0</a:t>
            </a:r>
            <a:r>
              <a:rPr lang="en-US" sz="2800" dirty="0"/>
              <a:t>? If H</a:t>
            </a:r>
            <a:r>
              <a:rPr lang="en-US" sz="2800" baseline="-25000" dirty="0"/>
              <a:t>0</a:t>
            </a:r>
            <a:r>
              <a:rPr lang="en-US" sz="2800" dirty="0"/>
              <a:t> represents an assumption that the people you must convince have believed for years, strong evidence (small </a:t>
            </a:r>
            <a:r>
              <a:rPr lang="en-US" sz="2800" i="1" dirty="0"/>
              <a:t>P</a:t>
            </a:r>
            <a:r>
              <a:rPr lang="en-US" sz="2800" dirty="0"/>
              <a:t>) will be needed to persuade them. </a:t>
            </a:r>
          </a:p>
          <a:p>
            <a:pPr marL="463550" indent="-463550" fontAlgn="auto">
              <a:spcBef>
                <a:spcPts val="0"/>
              </a:spcBef>
              <a:spcAft>
                <a:spcPts val="0"/>
              </a:spcAft>
              <a:defRPr/>
            </a:pPr>
            <a:r>
              <a:rPr lang="en-US" sz="2800" dirty="0"/>
              <a:t>• 	What are the consequences of rejecting H</a:t>
            </a:r>
            <a:r>
              <a:rPr lang="en-US" sz="2800" baseline="-25000" dirty="0"/>
              <a:t>0</a:t>
            </a:r>
            <a:r>
              <a:rPr lang="en-US" sz="2800" dirty="0"/>
              <a:t>? If rejecting H</a:t>
            </a:r>
            <a:r>
              <a:rPr lang="en-US" sz="2800" baseline="-25000" dirty="0"/>
              <a:t>0</a:t>
            </a:r>
            <a:r>
              <a:rPr lang="en-US" sz="2800" dirty="0"/>
              <a:t> in favor of H</a:t>
            </a:r>
            <a:r>
              <a:rPr lang="en-US" sz="2800" baseline="-25000" dirty="0"/>
              <a:t>a</a:t>
            </a:r>
            <a:r>
              <a:rPr lang="en-US" sz="2800" dirty="0"/>
              <a:t> means making an expensive changeover from one type of product packaging to another, you need strong evidence that the new packaging will boost sales.</a:t>
            </a:r>
            <a:endParaRPr lang="en-US" sz="2800" b="1" dirty="0"/>
          </a:p>
        </p:txBody>
      </p:sp>
    </p:spTree>
    <p:extLst>
      <p:ext uri="{BB962C8B-B14F-4D97-AF65-F5344CB8AC3E}">
        <p14:creationId xmlns:p14="http://schemas.microsoft.com/office/powerpoint/2010/main" val="778966985"/>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Significance at the 5% Level Isn’t Magical </a:t>
            </a:r>
            <a:endParaRPr lang="en-US" sz="3600" dirty="0"/>
          </a:p>
        </p:txBody>
      </p:sp>
      <p:sp>
        <p:nvSpPr>
          <p:cNvPr id="8" name="Rectangle 7"/>
          <p:cNvSpPr/>
          <p:nvPr/>
        </p:nvSpPr>
        <p:spPr>
          <a:xfrm>
            <a:off x="301752" y="1554480"/>
            <a:ext cx="8759952" cy="4893647"/>
          </a:xfrm>
          <a:prstGeom prst="rect">
            <a:avLst/>
          </a:prstGeom>
        </p:spPr>
        <p:txBody>
          <a:bodyPr>
            <a:spAutoFit/>
          </a:bodyPr>
          <a:lstStyle/>
          <a:p>
            <a:pPr fontAlgn="auto">
              <a:spcBef>
                <a:spcPts val="0"/>
              </a:spcBef>
              <a:spcAft>
                <a:spcPts val="0"/>
              </a:spcAft>
              <a:defRPr/>
            </a:pPr>
            <a:r>
              <a:rPr lang="en-US" sz="2600" dirty="0"/>
              <a:t>Different people will often insist on different levels of significance. </a:t>
            </a:r>
          </a:p>
          <a:p>
            <a:pPr fontAlgn="auto">
              <a:spcBef>
                <a:spcPts val="0"/>
              </a:spcBef>
              <a:spcAft>
                <a:spcPts val="0"/>
              </a:spcAft>
              <a:defRPr/>
            </a:pPr>
            <a:endParaRPr lang="en-US" sz="2600" dirty="0"/>
          </a:p>
          <a:p>
            <a:pPr fontAlgn="auto">
              <a:spcBef>
                <a:spcPts val="0"/>
              </a:spcBef>
              <a:spcAft>
                <a:spcPts val="0"/>
              </a:spcAft>
              <a:defRPr/>
            </a:pPr>
            <a:r>
              <a:rPr lang="en-US" sz="2600" dirty="0"/>
              <a:t>Giving the </a:t>
            </a:r>
            <a:r>
              <a:rPr lang="en-US" sz="2600" i="1" dirty="0"/>
              <a:t>P</a:t>
            </a:r>
            <a:r>
              <a:rPr lang="en-US" sz="2600" dirty="0"/>
              <a:t>-value allows each of us to decide individually if the evidence is sufficiently strong. </a:t>
            </a:r>
          </a:p>
          <a:p>
            <a:pPr fontAlgn="auto">
              <a:spcBef>
                <a:spcPts val="0"/>
              </a:spcBef>
              <a:spcAft>
                <a:spcPts val="0"/>
              </a:spcAft>
              <a:defRPr/>
            </a:pPr>
            <a:endParaRPr lang="en-US" sz="2600" dirty="0"/>
          </a:p>
          <a:p>
            <a:pPr fontAlgn="auto">
              <a:spcBef>
                <a:spcPts val="0"/>
              </a:spcBef>
              <a:spcAft>
                <a:spcPts val="0"/>
              </a:spcAft>
              <a:defRPr/>
            </a:pPr>
            <a:r>
              <a:rPr lang="en-US" sz="2600" dirty="0"/>
              <a:t>But the level of significance that will satisfy us should be decided before calculating the </a:t>
            </a:r>
            <a:r>
              <a:rPr lang="en-US" sz="2600" i="1" dirty="0"/>
              <a:t>P</a:t>
            </a:r>
            <a:r>
              <a:rPr lang="en-US" sz="2600" dirty="0"/>
              <a:t>-value. </a:t>
            </a:r>
          </a:p>
          <a:p>
            <a:pPr fontAlgn="auto">
              <a:spcBef>
                <a:spcPts val="0"/>
              </a:spcBef>
              <a:spcAft>
                <a:spcPts val="0"/>
              </a:spcAft>
              <a:defRPr/>
            </a:pPr>
            <a:endParaRPr lang="en-US" sz="2600" dirty="0"/>
          </a:p>
          <a:p>
            <a:pPr fontAlgn="auto">
              <a:spcBef>
                <a:spcPts val="0"/>
              </a:spcBef>
              <a:spcAft>
                <a:spcPts val="0"/>
              </a:spcAft>
              <a:defRPr/>
            </a:pPr>
            <a:r>
              <a:rPr lang="en-US" sz="2600" dirty="0"/>
              <a:t>Computing the </a:t>
            </a:r>
            <a:r>
              <a:rPr lang="en-US" sz="2600" i="1" dirty="0"/>
              <a:t>P</a:t>
            </a:r>
            <a:r>
              <a:rPr lang="en-US" sz="2600" dirty="0"/>
              <a:t>-value and then deciding that we are satisfied with a level of significance that is just slightly larger than this </a:t>
            </a:r>
            <a:r>
              <a:rPr lang="en-US" sz="2600" i="1" dirty="0"/>
              <a:t>P</a:t>
            </a:r>
            <a:r>
              <a:rPr lang="en-US" sz="2600" dirty="0"/>
              <a:t>-value is an abuse of significance testing. </a:t>
            </a:r>
          </a:p>
        </p:txBody>
      </p:sp>
    </p:spTree>
    <p:extLst>
      <p:ext uri="{BB962C8B-B14F-4D97-AF65-F5344CB8AC3E}">
        <p14:creationId xmlns:p14="http://schemas.microsoft.com/office/powerpoint/2010/main" val="3780349207"/>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Significance at the 5% Level Isn’t Magical </a:t>
            </a:r>
            <a:endParaRPr lang="en-US" sz="3600" dirty="0"/>
          </a:p>
        </p:txBody>
      </p:sp>
      <p:sp>
        <p:nvSpPr>
          <p:cNvPr id="8" name="Rectangle 7"/>
          <p:cNvSpPr/>
          <p:nvPr/>
        </p:nvSpPr>
        <p:spPr>
          <a:xfrm>
            <a:off x="301752" y="1920240"/>
            <a:ext cx="8759952" cy="4401205"/>
          </a:xfrm>
          <a:prstGeom prst="rect">
            <a:avLst/>
          </a:prstGeom>
        </p:spPr>
        <p:txBody>
          <a:bodyPr>
            <a:spAutoFit/>
          </a:bodyPr>
          <a:lstStyle/>
          <a:p>
            <a:pPr fontAlgn="auto">
              <a:spcBef>
                <a:spcPts val="0"/>
              </a:spcBef>
              <a:spcAft>
                <a:spcPts val="0"/>
              </a:spcAft>
              <a:defRPr/>
            </a:pPr>
            <a:r>
              <a:rPr lang="en-US" sz="2800" dirty="0"/>
              <a:t>Users of statistics have often emphasized standard levels of significance such as 10%, 5%, and 1%. </a:t>
            </a:r>
          </a:p>
          <a:p>
            <a:pPr fontAlgn="auto">
              <a:spcBef>
                <a:spcPts val="0"/>
              </a:spcBef>
              <a:spcAft>
                <a:spcPts val="0"/>
              </a:spcAft>
              <a:defRPr/>
            </a:pPr>
            <a:endParaRPr lang="en-US" sz="2800" dirty="0"/>
          </a:p>
          <a:p>
            <a:pPr fontAlgn="auto">
              <a:spcBef>
                <a:spcPts val="0"/>
              </a:spcBef>
              <a:spcAft>
                <a:spcPts val="0"/>
              </a:spcAft>
              <a:defRPr/>
            </a:pPr>
            <a:r>
              <a:rPr lang="en-US" sz="2800" dirty="0"/>
              <a:t>Courts have tended to accept 5% as a standard in discrimination cases. </a:t>
            </a:r>
          </a:p>
          <a:p>
            <a:pPr fontAlgn="auto">
              <a:spcBef>
                <a:spcPts val="0"/>
              </a:spcBef>
              <a:spcAft>
                <a:spcPts val="0"/>
              </a:spcAft>
              <a:defRPr/>
            </a:pPr>
            <a:endParaRPr lang="en-US" sz="2800" dirty="0"/>
          </a:p>
          <a:p>
            <a:pPr fontAlgn="auto">
              <a:spcBef>
                <a:spcPts val="0"/>
              </a:spcBef>
              <a:spcAft>
                <a:spcPts val="0"/>
              </a:spcAft>
              <a:defRPr/>
            </a:pPr>
            <a:r>
              <a:rPr lang="en-US" sz="2800" dirty="0"/>
              <a:t>This emphasis reflects the time when tables of critical values rather than computer software dominated statistical practice. </a:t>
            </a:r>
          </a:p>
          <a:p>
            <a:pPr fontAlgn="auto">
              <a:spcBef>
                <a:spcPts val="0"/>
              </a:spcBef>
              <a:spcAft>
                <a:spcPts val="0"/>
              </a:spcAft>
              <a:defRPr/>
            </a:pPr>
            <a:endParaRPr lang="en-US" sz="2800" dirty="0"/>
          </a:p>
        </p:txBody>
      </p:sp>
    </p:spTree>
    <p:extLst>
      <p:ext uri="{BB962C8B-B14F-4D97-AF65-F5344CB8AC3E}">
        <p14:creationId xmlns:p14="http://schemas.microsoft.com/office/powerpoint/2010/main" val="1552477941"/>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604504" cy="1143000"/>
          </a:xfrm>
        </p:spPr>
        <p:txBody>
          <a:bodyPr>
            <a:normAutofit fontScale="90000"/>
          </a:bodyPr>
          <a:lstStyle/>
          <a:p>
            <a:r>
              <a:rPr lang="en-US" sz="3600" b="1" dirty="0">
                <a:solidFill>
                  <a:schemeClr val="accent1"/>
                </a:solidFill>
              </a:rPr>
              <a:t>Significance at the 5% Level Isn’t Magical </a:t>
            </a:r>
            <a:endParaRPr lang="en-US" sz="3600" dirty="0"/>
          </a:p>
        </p:txBody>
      </p:sp>
      <p:sp>
        <p:nvSpPr>
          <p:cNvPr id="8" name="Rectangle 7"/>
          <p:cNvSpPr/>
          <p:nvPr/>
        </p:nvSpPr>
        <p:spPr>
          <a:xfrm>
            <a:off x="301752" y="1737360"/>
            <a:ext cx="8759952" cy="4401205"/>
          </a:xfrm>
          <a:prstGeom prst="rect">
            <a:avLst/>
          </a:prstGeom>
        </p:spPr>
        <p:txBody>
          <a:bodyPr>
            <a:spAutoFit/>
          </a:bodyPr>
          <a:lstStyle/>
          <a:p>
            <a:pPr fontAlgn="auto">
              <a:spcBef>
                <a:spcPts val="0"/>
              </a:spcBef>
              <a:spcAft>
                <a:spcPts val="0"/>
              </a:spcAft>
              <a:defRPr/>
            </a:pPr>
            <a:r>
              <a:rPr lang="en-US" sz="2800" dirty="0"/>
              <a:t>The 5% level (</a:t>
            </a:r>
            <a:r>
              <a:rPr lang="el-GR" sz="2800" dirty="0"/>
              <a:t>α</a:t>
            </a:r>
            <a:r>
              <a:rPr lang="en-US" sz="2800" dirty="0"/>
              <a:t> = 0.05) is particularly common. </a:t>
            </a:r>
          </a:p>
          <a:p>
            <a:pPr fontAlgn="auto">
              <a:spcBef>
                <a:spcPts val="0"/>
              </a:spcBef>
              <a:spcAft>
                <a:spcPts val="0"/>
              </a:spcAft>
              <a:defRPr/>
            </a:pPr>
            <a:endParaRPr lang="en-US" sz="2800" dirty="0"/>
          </a:p>
          <a:p>
            <a:pPr fontAlgn="auto">
              <a:spcBef>
                <a:spcPts val="0"/>
              </a:spcBef>
              <a:spcAft>
                <a:spcPts val="0"/>
              </a:spcAft>
              <a:defRPr/>
            </a:pPr>
            <a:r>
              <a:rPr lang="en-US" sz="2800" dirty="0"/>
              <a:t>There is no sharp border between “significant” and “insignificant,” only increasingly strong evidence as the </a:t>
            </a:r>
            <a:r>
              <a:rPr lang="en-US" sz="2800" i="1" dirty="0"/>
              <a:t>P</a:t>
            </a:r>
            <a:r>
              <a:rPr lang="en-US" sz="2800" dirty="0"/>
              <a:t>-value decreases. </a:t>
            </a:r>
          </a:p>
          <a:p>
            <a:pPr fontAlgn="auto">
              <a:spcBef>
                <a:spcPts val="0"/>
              </a:spcBef>
              <a:spcAft>
                <a:spcPts val="0"/>
              </a:spcAft>
              <a:defRPr/>
            </a:pPr>
            <a:endParaRPr lang="en-US" sz="2800" dirty="0"/>
          </a:p>
          <a:p>
            <a:pPr fontAlgn="auto">
              <a:spcBef>
                <a:spcPts val="0"/>
              </a:spcBef>
              <a:spcAft>
                <a:spcPts val="0"/>
              </a:spcAft>
              <a:defRPr/>
            </a:pPr>
            <a:r>
              <a:rPr lang="en-US" sz="2800" dirty="0"/>
              <a:t>There is no practical distinction between the </a:t>
            </a:r>
            <a:r>
              <a:rPr lang="en-US" sz="2800" i="1" dirty="0"/>
              <a:t>P</a:t>
            </a:r>
            <a:r>
              <a:rPr lang="en-US" sz="2800" dirty="0"/>
              <a:t>-values 0.049 and 0.051. It makes no sense to treat </a:t>
            </a:r>
            <a:r>
              <a:rPr lang="en-US" sz="2800" i="1" dirty="0"/>
              <a:t>P</a:t>
            </a:r>
            <a:r>
              <a:rPr lang="en-US" sz="2800" dirty="0"/>
              <a:t> ≤ 0.05 as a universal rule for what is significant.</a:t>
            </a:r>
          </a:p>
          <a:p>
            <a:pPr fontAlgn="auto">
              <a:spcBef>
                <a:spcPts val="0"/>
              </a:spcBef>
              <a:spcAft>
                <a:spcPts val="0"/>
              </a:spcAft>
              <a:defRPr/>
            </a:pPr>
            <a:endParaRPr lang="en-US" sz="2800" dirty="0"/>
          </a:p>
        </p:txBody>
      </p:sp>
    </p:spTree>
    <p:extLst>
      <p:ext uri="{BB962C8B-B14F-4D97-AF65-F5344CB8AC3E}">
        <p14:creationId xmlns:p14="http://schemas.microsoft.com/office/powerpoint/2010/main" val="3351506443"/>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lstStyle/>
          <a:p>
            <a:r>
              <a:rPr lang="en-US" sz="3600" b="1" dirty="0">
                <a:solidFill>
                  <a:schemeClr val="accent1"/>
                </a:solidFill>
              </a:rPr>
              <a:t>Beware of Searching for Significance </a:t>
            </a:r>
            <a:endParaRPr lang="en-US" sz="3600" dirty="0"/>
          </a:p>
        </p:txBody>
      </p:sp>
      <p:sp>
        <p:nvSpPr>
          <p:cNvPr id="8" name="Rectangle 7"/>
          <p:cNvSpPr/>
          <p:nvPr/>
        </p:nvSpPr>
        <p:spPr>
          <a:xfrm>
            <a:off x="301752" y="1554480"/>
            <a:ext cx="8759952" cy="4832092"/>
          </a:xfrm>
          <a:prstGeom prst="rect">
            <a:avLst/>
          </a:prstGeom>
        </p:spPr>
        <p:txBody>
          <a:bodyPr>
            <a:spAutoFit/>
          </a:bodyPr>
          <a:lstStyle/>
          <a:p>
            <a:pPr fontAlgn="auto">
              <a:spcBef>
                <a:spcPts val="0"/>
              </a:spcBef>
              <a:spcAft>
                <a:spcPts val="0"/>
              </a:spcAft>
              <a:defRPr/>
            </a:pPr>
            <a:r>
              <a:rPr lang="en-US" sz="2800" dirty="0"/>
              <a:t>Statistical significance ought to mean that you have found an effect that you were looking for. </a:t>
            </a:r>
          </a:p>
          <a:p>
            <a:pPr fontAlgn="auto">
              <a:spcBef>
                <a:spcPts val="0"/>
              </a:spcBef>
              <a:spcAft>
                <a:spcPts val="0"/>
              </a:spcAft>
              <a:defRPr/>
            </a:pPr>
            <a:endParaRPr lang="en-US" sz="2800" dirty="0"/>
          </a:p>
          <a:p>
            <a:pPr fontAlgn="auto">
              <a:spcBef>
                <a:spcPts val="0"/>
              </a:spcBef>
              <a:spcAft>
                <a:spcPts val="0"/>
              </a:spcAft>
              <a:defRPr/>
            </a:pPr>
            <a:r>
              <a:rPr lang="en-US" sz="2800" dirty="0"/>
              <a:t>The reasoning behind statistical significance works well if you decide what effect you are seeking, design a study to search for it, and use a test of significance to weigh the evidence you get. </a:t>
            </a:r>
          </a:p>
          <a:p>
            <a:pPr fontAlgn="auto">
              <a:spcBef>
                <a:spcPts val="0"/>
              </a:spcBef>
              <a:spcAft>
                <a:spcPts val="0"/>
              </a:spcAft>
              <a:defRPr/>
            </a:pPr>
            <a:endParaRPr lang="en-US" sz="2800" dirty="0"/>
          </a:p>
          <a:p>
            <a:pPr fontAlgn="auto">
              <a:spcBef>
                <a:spcPts val="0"/>
              </a:spcBef>
              <a:spcAft>
                <a:spcPts val="0"/>
              </a:spcAft>
              <a:defRPr/>
            </a:pPr>
            <a:r>
              <a:rPr lang="en-US" sz="2800" dirty="0"/>
              <a:t>In other settings, significance may have little meaning. In an exploratory data analysis, you may find patterns with significant </a:t>
            </a:r>
            <a:r>
              <a:rPr lang="en-US" sz="2800" i="1" dirty="0"/>
              <a:t>P</a:t>
            </a:r>
            <a:r>
              <a:rPr lang="en-US" sz="2800" dirty="0"/>
              <a:t>-values. </a:t>
            </a:r>
          </a:p>
        </p:txBody>
      </p:sp>
    </p:spTree>
    <p:extLst>
      <p:ext uri="{BB962C8B-B14F-4D97-AF65-F5344CB8AC3E}">
        <p14:creationId xmlns:p14="http://schemas.microsoft.com/office/powerpoint/2010/main" val="2289587682"/>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lstStyle/>
          <a:p>
            <a:r>
              <a:rPr lang="en-US" sz="3600" b="1" dirty="0">
                <a:solidFill>
                  <a:schemeClr val="accent1"/>
                </a:solidFill>
              </a:rPr>
              <a:t>Beware of Searching for Significance </a:t>
            </a:r>
            <a:endParaRPr lang="en-US" sz="3600" dirty="0"/>
          </a:p>
        </p:txBody>
      </p:sp>
      <p:sp>
        <p:nvSpPr>
          <p:cNvPr id="8" name="Rectangle 7"/>
          <p:cNvSpPr/>
          <p:nvPr/>
        </p:nvSpPr>
        <p:spPr>
          <a:xfrm>
            <a:off x="301752" y="1920240"/>
            <a:ext cx="8759952" cy="3785652"/>
          </a:xfrm>
          <a:prstGeom prst="rect">
            <a:avLst/>
          </a:prstGeom>
        </p:spPr>
        <p:txBody>
          <a:bodyPr>
            <a:spAutoFit/>
          </a:bodyPr>
          <a:lstStyle/>
          <a:p>
            <a:pPr fontAlgn="auto">
              <a:spcBef>
                <a:spcPts val="0"/>
              </a:spcBef>
              <a:spcAft>
                <a:spcPts val="0"/>
              </a:spcAft>
              <a:defRPr/>
            </a:pPr>
            <a:r>
              <a:rPr lang="en-US" sz="2400" dirty="0"/>
              <a:t>Searching data for suggestive patterns is certainly legitimate. </a:t>
            </a:r>
          </a:p>
          <a:p>
            <a:pPr fontAlgn="auto">
              <a:spcBef>
                <a:spcPts val="0"/>
              </a:spcBef>
              <a:spcAft>
                <a:spcPts val="0"/>
              </a:spcAft>
              <a:defRPr/>
            </a:pPr>
            <a:endParaRPr lang="en-US" sz="2400" dirty="0"/>
          </a:p>
          <a:p>
            <a:pPr fontAlgn="auto">
              <a:spcBef>
                <a:spcPts val="0"/>
              </a:spcBef>
              <a:spcAft>
                <a:spcPts val="0"/>
              </a:spcAft>
              <a:defRPr/>
            </a:pPr>
            <a:r>
              <a:rPr lang="en-US" sz="2400" dirty="0"/>
              <a:t>Exploratory data analysis is an important part of statistics. But the reasoning of formal inference does not apply when your search for a striking effect in the data is successful. </a:t>
            </a:r>
          </a:p>
          <a:p>
            <a:pPr fontAlgn="auto">
              <a:spcBef>
                <a:spcPts val="0"/>
              </a:spcBef>
              <a:spcAft>
                <a:spcPts val="0"/>
              </a:spcAft>
              <a:defRPr/>
            </a:pPr>
            <a:endParaRPr lang="en-US" sz="2400" dirty="0"/>
          </a:p>
          <a:p>
            <a:pPr fontAlgn="auto">
              <a:spcBef>
                <a:spcPts val="0"/>
              </a:spcBef>
              <a:spcAft>
                <a:spcPts val="0"/>
              </a:spcAft>
              <a:defRPr/>
            </a:pPr>
            <a:r>
              <a:rPr lang="en-US" sz="2400" dirty="0"/>
              <a:t>The remedy is clear. Once you have a hypothesis, design a study to search specifically for the effect you now think is there. If the result of this study is statistically significant, you have real evidence.</a:t>
            </a:r>
          </a:p>
        </p:txBody>
      </p:sp>
    </p:spTree>
    <p:extLst>
      <p:ext uri="{BB962C8B-B14F-4D97-AF65-F5344CB8AC3E}">
        <p14:creationId xmlns:p14="http://schemas.microsoft.com/office/powerpoint/2010/main" val="348422869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660"/>
            <a:ext cx="8229600" cy="1143000"/>
          </a:xfrm>
        </p:spPr>
        <p:txBody>
          <a:bodyPr>
            <a:normAutofit/>
          </a:bodyPr>
          <a:lstStyle/>
          <a:p>
            <a:r>
              <a:rPr lang="en-US" sz="3600" b="1" dirty="0">
                <a:solidFill>
                  <a:schemeClr val="accent1"/>
                </a:solidFill>
              </a:rPr>
              <a:t>Example computing 95% CI</a:t>
            </a:r>
            <a:endParaRPr lang="en-US" sz="3600" dirty="0"/>
          </a:p>
        </p:txBody>
      </p:sp>
      <mc:AlternateContent xmlns:mc="http://schemas.openxmlformats.org/markup-compatibility/2006" xmlns:a14="http://schemas.microsoft.com/office/drawing/2010/main">
        <mc:Choice Requires="a14">
          <p:sp>
            <p:nvSpPr>
              <p:cNvPr id="8" name="Rectangle 7"/>
              <p:cNvSpPr/>
              <p:nvPr/>
            </p:nvSpPr>
            <p:spPr>
              <a:xfrm>
                <a:off x="301752" y="1049020"/>
                <a:ext cx="8759952" cy="1631216"/>
              </a:xfrm>
              <a:prstGeom prst="rect">
                <a:avLst/>
              </a:prstGeom>
            </p:spPr>
            <p:txBody>
              <a:bodyPr wrap="square">
                <a:spAutoFit/>
              </a:bodyPr>
              <a:lstStyle/>
              <a:p>
                <a:pPr fontAlgn="auto">
                  <a:spcBef>
                    <a:spcPts val="0"/>
                  </a:spcBef>
                  <a:spcAft>
                    <a:spcPts val="0"/>
                  </a:spcAft>
                  <a:defRPr/>
                </a:pPr>
                <a:r>
                  <a:rPr lang="en-US" sz="2000" dirty="0"/>
                  <a:t>Suppose that the truth is that </a:t>
                </a:r>
                <a:r>
                  <a:rPr lang="en-US" sz="2000" b="1" dirty="0">
                    <a:solidFill>
                      <a:schemeClr val="accent6"/>
                    </a:solidFill>
                  </a:rPr>
                  <a:t>21.5%</a:t>
                </a:r>
                <a:r>
                  <a:rPr lang="en-US" sz="2000" dirty="0"/>
                  <a:t> of all college seniors in 2018 plan to go to graduate or professional school. </a:t>
                </a:r>
              </a:p>
              <a:p>
                <a:pPr fontAlgn="auto">
                  <a:spcBef>
                    <a:spcPts val="0"/>
                  </a:spcBef>
                  <a:spcAft>
                    <a:spcPts val="0"/>
                  </a:spcAft>
                  <a:defRPr/>
                </a:pPr>
                <a:endParaRPr lang="en-US" sz="2000" dirty="0"/>
              </a:p>
              <a:p>
                <a:pPr fontAlgn="auto">
                  <a:spcBef>
                    <a:spcPts val="0"/>
                  </a:spcBef>
                  <a:spcAft>
                    <a:spcPts val="0"/>
                  </a:spcAft>
                  <a:defRPr/>
                </a:pPr>
                <a:r>
                  <a:rPr lang="en-US" sz="2000" dirty="0"/>
                  <a:t>Then, </a:t>
                </a:r>
                <a14:m>
                  <m:oMath xmlns:m="http://schemas.openxmlformats.org/officeDocument/2006/math">
                    <m:r>
                      <a:rPr lang="en-US" sz="2000" b="0" i="1" smtClean="0">
                        <a:latin typeface="Cambria Math" panose="02040503050406030204" pitchFamily="18" charset="0"/>
                      </a:rPr>
                      <m:t>𝑝</m:t>
                    </m:r>
                  </m:oMath>
                </a14:m>
                <a:r>
                  <a:rPr lang="en-US" sz="2000" dirty="0"/>
                  <a:t> = 0.215. The sample of size </a:t>
                </a:r>
                <a:r>
                  <a:rPr lang="en-US" sz="2000" b="1" i="1" dirty="0">
                    <a:solidFill>
                      <a:schemeClr val="accent6"/>
                    </a:solidFill>
                  </a:rPr>
                  <a:t>n</a:t>
                </a:r>
                <a:r>
                  <a:rPr lang="en-US" sz="2000" b="1" dirty="0">
                    <a:solidFill>
                      <a:schemeClr val="accent6"/>
                    </a:solidFill>
                  </a:rPr>
                  <a:t> =23,915 </a:t>
                </a:r>
                <a:r>
                  <a:rPr lang="en-US" sz="2000" dirty="0"/>
                  <a:t>would, if repeated many times, produce sample proportions </a:t>
                </a:r>
                <a14:m>
                  <m:oMath xmlns:m="http://schemas.openxmlformats.org/officeDocument/2006/math">
                    <m:acc>
                      <m:accPr>
                        <m:chr m:val="̂"/>
                        <m:ctrlPr>
                          <a:rPr lang="en-US" sz="2000" i="1" dirty="0" smtClean="0">
                            <a:latin typeface="Cambria Math" panose="02040503050406030204" pitchFamily="18" charset="0"/>
                          </a:rPr>
                        </m:ctrlPr>
                      </m:accPr>
                      <m:e>
                        <m:r>
                          <a:rPr lang="en-US" sz="2000" b="0" i="1" dirty="0" smtClean="0">
                            <a:latin typeface="Cambria Math" panose="02040503050406030204" pitchFamily="18" charset="0"/>
                          </a:rPr>
                          <m:t>𝑝</m:t>
                        </m:r>
                      </m:e>
                    </m:acc>
                    <m:r>
                      <a:rPr lang="en-US" sz="2000" i="1" dirty="0" smtClean="0">
                        <a:latin typeface="Cambria Math" panose="02040503050406030204" pitchFamily="18" charset="0"/>
                      </a:rPr>
                      <m:t> </m:t>
                    </m:r>
                  </m:oMath>
                </a14:m>
                <a:r>
                  <a:rPr lang="en-US" sz="2000" dirty="0"/>
                  <a:t>that:</a:t>
                </a:r>
              </a:p>
            </p:txBody>
          </p:sp>
        </mc:Choice>
        <mc:Fallback xmlns="">
          <p:sp>
            <p:nvSpPr>
              <p:cNvPr id="8" name="Rectangle 7"/>
              <p:cNvSpPr>
                <a:spLocks noRot="1" noChangeAspect="1" noMove="1" noResize="1" noEditPoints="1" noAdjustHandles="1" noChangeArrowheads="1" noChangeShapeType="1" noTextEdit="1"/>
              </p:cNvSpPr>
              <p:nvPr/>
            </p:nvSpPr>
            <p:spPr>
              <a:xfrm>
                <a:off x="301752" y="1049020"/>
                <a:ext cx="8759952" cy="1631216"/>
              </a:xfrm>
              <a:prstGeom prst="rect">
                <a:avLst/>
              </a:prstGeom>
              <a:blipFill>
                <a:blip r:embed="rId3"/>
                <a:stretch>
                  <a:fillRect l="-870" t="-1538" r="-580" b="-5385"/>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AFC89C30-68B3-0140-97E2-E165D7F8DF7D}"/>
              </a:ext>
            </a:extLst>
          </p:cNvPr>
          <p:cNvPicPr>
            <a:picLocks noChangeAspect="1"/>
          </p:cNvPicPr>
          <p:nvPr/>
        </p:nvPicPr>
        <p:blipFill>
          <a:blip r:embed="rId4"/>
          <a:stretch>
            <a:fillRect/>
          </a:stretch>
        </p:blipFill>
        <p:spPr>
          <a:xfrm>
            <a:off x="6235700" y="2425700"/>
            <a:ext cx="2864104" cy="1992420"/>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6FC16BA4-4E66-DB43-B875-72E01A405CE9}"/>
                  </a:ext>
                </a:extLst>
              </p:cNvPr>
              <p:cNvSpPr/>
              <p:nvPr/>
            </p:nvSpPr>
            <p:spPr>
              <a:xfrm>
                <a:off x="301752" y="2505912"/>
                <a:ext cx="5541070" cy="1431546"/>
              </a:xfrm>
              <a:prstGeom prst="rect">
                <a:avLst/>
              </a:prstGeom>
            </p:spPr>
            <p:txBody>
              <a:bodyPr wrap="square">
                <a:spAutoFit/>
              </a:bodyPr>
              <a:lstStyle/>
              <a:p>
                <a:pPr fontAlgn="auto">
                  <a:spcBef>
                    <a:spcPts val="0"/>
                  </a:spcBef>
                  <a:spcAft>
                    <a:spcPts val="0"/>
                  </a:spcAft>
                  <a:defRPr/>
                </a:pPr>
                <a:endParaRPr lang="en-US" dirty="0"/>
              </a:p>
              <a:p>
                <a:pPr marL="457200" indent="-457200" fontAlgn="auto">
                  <a:spcBef>
                    <a:spcPts val="0"/>
                  </a:spcBef>
                  <a:spcAft>
                    <a:spcPts val="0"/>
                  </a:spcAft>
                  <a:buFont typeface="Arial" panose="020B0604020202020204" pitchFamily="34" charset="0"/>
                  <a:buChar char="•"/>
                  <a:defRPr/>
                </a:pPr>
                <a:r>
                  <a:rPr lang="en-US" sz="2000" dirty="0"/>
                  <a:t>Closely follow the Normal distribution </a:t>
                </a:r>
              </a:p>
              <a:p>
                <a:pPr marL="457200" indent="-457200" fontAlgn="auto">
                  <a:spcBef>
                    <a:spcPts val="0"/>
                  </a:spcBef>
                  <a:spcAft>
                    <a:spcPts val="0"/>
                  </a:spcAft>
                  <a:buFont typeface="Arial" panose="020B0604020202020204" pitchFamily="34" charset="0"/>
                  <a:buChar char="•"/>
                  <a:defRPr/>
                </a:pPr>
                <a:r>
                  <a:rPr lang="en-US" sz="2000" dirty="0"/>
                  <a:t>With mean = </a:t>
                </a:r>
                <a:r>
                  <a:rPr lang="en-US" sz="2000" i="1" dirty="0"/>
                  <a:t>p</a:t>
                </a:r>
                <a:r>
                  <a:rPr lang="en-US" sz="2000" dirty="0"/>
                  <a:t> = 0.215</a:t>
                </a:r>
              </a:p>
              <a:p>
                <a:pPr marL="457200" indent="-457200" fontAlgn="auto">
                  <a:spcBef>
                    <a:spcPts val="0"/>
                  </a:spcBef>
                  <a:spcAft>
                    <a:spcPts val="0"/>
                  </a:spcAft>
                  <a:buFont typeface="Arial" panose="020B0604020202020204" pitchFamily="34" charset="0"/>
                  <a:buChar char="•"/>
                  <a:defRPr/>
                </a:pPr>
                <a:r>
                  <a:rPr lang="en-US" sz="2000" dirty="0"/>
                  <a:t>With standard error  </a:t>
                </a:r>
                <a14:m>
                  <m:oMath xmlns:m="http://schemas.openxmlformats.org/officeDocument/2006/math">
                    <m:rad>
                      <m:radPr>
                        <m:degHide m:val="on"/>
                        <m:ctrlPr>
                          <a:rPr lang="en-US" sz="1400" i="1" smtClean="0">
                            <a:latin typeface="Cambria Math" panose="02040503050406030204" pitchFamily="18" charset="0"/>
                          </a:rPr>
                        </m:ctrlPr>
                      </m:radPr>
                      <m:deg/>
                      <m:e>
                        <m:f>
                          <m:fPr>
                            <m:ctrlPr>
                              <a:rPr lang="en-US" sz="1400" i="1" smtClean="0">
                                <a:latin typeface="Cambria Math" panose="02040503050406030204" pitchFamily="18" charset="0"/>
                              </a:rPr>
                            </m:ctrlPr>
                          </m:fPr>
                          <m:num>
                            <m:r>
                              <a:rPr lang="en-US" sz="1400" b="0" i="1" smtClean="0">
                                <a:latin typeface="Cambria Math" panose="02040503050406030204" pitchFamily="18" charset="0"/>
                              </a:rPr>
                              <m:t>𝑝</m:t>
                            </m:r>
                            <m:r>
                              <a:rPr lang="en-US" sz="1400" b="0" i="1" smtClean="0">
                                <a:latin typeface="Cambria Math" panose="02040503050406030204" pitchFamily="18" charset="0"/>
                              </a:rPr>
                              <m:t>(1−</m:t>
                            </m:r>
                            <m:r>
                              <a:rPr lang="en-US" sz="1400" b="0" i="1" smtClean="0">
                                <a:latin typeface="Cambria Math" panose="02040503050406030204" pitchFamily="18" charset="0"/>
                              </a:rPr>
                              <m:t>𝑝</m:t>
                            </m:r>
                            <m:r>
                              <a:rPr lang="en-US" sz="1400" b="0" i="1" smtClean="0">
                                <a:latin typeface="Cambria Math" panose="02040503050406030204" pitchFamily="18" charset="0"/>
                              </a:rPr>
                              <m:t>)</m:t>
                            </m:r>
                          </m:num>
                          <m:den>
                            <m:r>
                              <a:rPr lang="en-US" sz="1400" b="0" i="1" smtClean="0">
                                <a:latin typeface="Cambria Math" panose="02040503050406030204" pitchFamily="18" charset="0"/>
                              </a:rPr>
                              <m:t>𝑛</m:t>
                            </m:r>
                          </m:den>
                        </m:f>
                      </m:e>
                    </m:rad>
                    <m:r>
                      <a:rPr lang="en-US" sz="1400" b="0" i="1" smtClean="0">
                        <a:latin typeface="Cambria Math" panose="02040503050406030204" pitchFamily="18" charset="0"/>
                      </a:rPr>
                      <m:t>=</m:t>
                    </m:r>
                    <m:rad>
                      <m:radPr>
                        <m:degHide m:val="on"/>
                        <m:ctrlPr>
                          <a:rPr lang="en-US" sz="1400" i="1">
                            <a:latin typeface="Cambria Math" panose="02040503050406030204" pitchFamily="18" charset="0"/>
                          </a:rPr>
                        </m:ctrlPr>
                      </m:radPr>
                      <m:deg/>
                      <m:e>
                        <m:f>
                          <m:fPr>
                            <m:ctrlPr>
                              <a:rPr lang="en-US" sz="1400" i="1">
                                <a:latin typeface="Cambria Math" panose="02040503050406030204" pitchFamily="18" charset="0"/>
                              </a:rPr>
                            </m:ctrlPr>
                          </m:fPr>
                          <m:num>
                            <m:r>
                              <a:rPr lang="en-US" sz="1400" b="0" i="1" smtClean="0">
                                <a:latin typeface="Cambria Math" panose="02040503050406030204" pitchFamily="18" charset="0"/>
                              </a:rPr>
                              <m:t>0.215</m:t>
                            </m:r>
                            <m:r>
                              <a:rPr lang="en-US" sz="1400" i="1">
                                <a:latin typeface="Cambria Math" panose="02040503050406030204" pitchFamily="18" charset="0"/>
                              </a:rPr>
                              <m:t>(1−</m:t>
                            </m:r>
                            <m:r>
                              <a:rPr lang="en-US" sz="1400" b="0" i="1" smtClean="0">
                                <a:latin typeface="Cambria Math" panose="02040503050406030204" pitchFamily="18" charset="0"/>
                              </a:rPr>
                              <m:t>0.215</m:t>
                            </m:r>
                            <m:r>
                              <a:rPr lang="en-US" sz="1400" i="1">
                                <a:latin typeface="Cambria Math" panose="02040503050406030204" pitchFamily="18" charset="0"/>
                              </a:rPr>
                              <m:t>)</m:t>
                            </m:r>
                          </m:num>
                          <m:den>
                            <m:r>
                              <a:rPr lang="en-US" sz="1400" b="0" i="1" smtClean="0">
                                <a:latin typeface="Cambria Math" panose="02040503050406030204" pitchFamily="18" charset="0"/>
                              </a:rPr>
                              <m:t>23,915</m:t>
                            </m:r>
                          </m:den>
                        </m:f>
                      </m:e>
                    </m:rad>
                    <m:r>
                      <a:rPr lang="en-US" sz="1400" b="0" i="1" smtClean="0">
                        <a:latin typeface="Cambria Math" panose="02040503050406030204" pitchFamily="18" charset="0"/>
                      </a:rPr>
                      <m:t>=0.003</m:t>
                    </m:r>
                  </m:oMath>
                </a14:m>
                <a:endParaRPr lang="en-US" sz="1400" dirty="0"/>
              </a:p>
            </p:txBody>
          </p:sp>
        </mc:Choice>
        <mc:Fallback xmlns="">
          <p:sp>
            <p:nvSpPr>
              <p:cNvPr id="5" name="Rectangle 4">
                <a:extLst>
                  <a:ext uri="{FF2B5EF4-FFF2-40B4-BE49-F238E27FC236}">
                    <a16:creationId xmlns:a16="http://schemas.microsoft.com/office/drawing/2014/main" id="{6FC16BA4-4E66-DB43-B875-72E01A405CE9}"/>
                  </a:ext>
                </a:extLst>
              </p:cNvPr>
              <p:cNvSpPr>
                <a:spLocks noRot="1" noChangeAspect="1" noMove="1" noResize="1" noEditPoints="1" noAdjustHandles="1" noChangeArrowheads="1" noChangeShapeType="1" noTextEdit="1"/>
              </p:cNvSpPr>
              <p:nvPr/>
            </p:nvSpPr>
            <p:spPr>
              <a:xfrm>
                <a:off x="301752" y="2505912"/>
                <a:ext cx="5541070" cy="1431546"/>
              </a:xfrm>
              <a:prstGeom prst="rect">
                <a:avLst/>
              </a:prstGeom>
              <a:blipFill>
                <a:blip r:embed="rId5"/>
                <a:stretch>
                  <a:fillRect l="-1147" b="-8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88735631-66BE-014A-A465-29CC9FC2B9CB}"/>
                  </a:ext>
                </a:extLst>
              </p:cNvPr>
              <p:cNvSpPr/>
              <p:nvPr/>
            </p:nvSpPr>
            <p:spPr>
              <a:xfrm>
                <a:off x="457200" y="4414520"/>
                <a:ext cx="8759952" cy="2540567"/>
              </a:xfrm>
              <a:prstGeom prst="rect">
                <a:avLst/>
              </a:prstGeom>
            </p:spPr>
            <p:txBody>
              <a:bodyPr wrap="square">
                <a:spAutoFit/>
              </a:bodyPr>
              <a:lstStyle/>
              <a:p>
                <a:pPr fontAlgn="auto">
                  <a:spcBef>
                    <a:spcPts val="0"/>
                  </a:spcBef>
                  <a:spcAft>
                    <a:spcPts val="0"/>
                  </a:spcAft>
                  <a:defRPr/>
                </a:pPr>
                <a:r>
                  <a:rPr lang="en-US" sz="2000" dirty="0"/>
                  <a:t>95% of all samples produce an interval containing </a:t>
                </a:r>
                <a:r>
                  <a:rPr lang="en-US" sz="2000" i="1" dirty="0"/>
                  <a:t>p </a:t>
                </a:r>
                <a:r>
                  <a:rPr lang="en-US" sz="2000" dirty="0"/>
                  <a:t>within 2 standard errors. </a:t>
                </a:r>
              </a:p>
              <a:p>
                <a:pPr fontAlgn="auto">
                  <a:spcBef>
                    <a:spcPts val="0"/>
                  </a:spcBef>
                  <a:spcAft>
                    <a:spcPts val="0"/>
                  </a:spcAft>
                  <a:defRPr/>
                </a:pPr>
                <a:r>
                  <a:rPr lang="en-US" sz="2000" dirty="0"/>
                  <a:t>For any value of </a:t>
                </a:r>
                <a:r>
                  <a:rPr lang="en-US" sz="2000" i="1" dirty="0"/>
                  <a:t>p</a:t>
                </a:r>
                <a:r>
                  <a:rPr lang="en-US" sz="2000" dirty="0"/>
                  <a:t>, the general fact is: When the population proportion has the value </a:t>
                </a:r>
                <a:r>
                  <a:rPr lang="en-US" sz="2000" i="1" dirty="0"/>
                  <a:t>p</a:t>
                </a:r>
                <a:r>
                  <a:rPr lang="en-US" sz="2000" dirty="0"/>
                  <a:t>, 95% of all samples catch </a:t>
                </a:r>
                <a:r>
                  <a:rPr lang="en-US" sz="2000" i="1" dirty="0"/>
                  <a:t>p</a:t>
                </a:r>
                <a:r>
                  <a:rPr lang="en-US" sz="2000" dirty="0"/>
                  <a:t> in the interval extending 2 standard errors on either side of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𝑝</m:t>
                        </m:r>
                      </m:e>
                    </m:acc>
                  </m:oMath>
                </a14:m>
                <a:r>
                  <a:rPr lang="en-US" sz="2000" dirty="0"/>
                  <a:t>. That’s the interval </a:t>
                </a:r>
              </a:p>
              <a:p>
                <a:pPr fontAlgn="auto">
                  <a:spcBef>
                    <a:spcPts val="0"/>
                  </a:spcBef>
                  <a:spcAft>
                    <a:spcPts val="0"/>
                  </a:spcAft>
                  <a:defRPr/>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𝑝</m:t>
                          </m:r>
                        </m:e>
                      </m:acc>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m:t>
                      </m:r>
                      <m:rad>
                        <m:radPr>
                          <m:degHide m:val="on"/>
                          <m:ctrlPr>
                            <a:rPr lang="en-US" sz="2000" b="0" i="1" smtClean="0">
                              <a:latin typeface="Cambria Math" panose="02040503050406030204" pitchFamily="18" charset="0"/>
                              <a:ea typeface="Cambria Math" panose="02040503050406030204" pitchFamily="18" charset="0"/>
                            </a:rPr>
                          </m:ctrlPr>
                        </m:radPr>
                        <m:deg/>
                        <m:e>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𝑝</m:t>
                              </m:r>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𝑝</m:t>
                              </m:r>
                              <m:r>
                                <a:rPr lang="en-US" sz="2000" b="0" i="1" smtClean="0">
                                  <a:latin typeface="Cambria Math" panose="02040503050406030204" pitchFamily="18" charset="0"/>
                                  <a:ea typeface="Cambria Math" panose="02040503050406030204" pitchFamily="18" charset="0"/>
                                </a:rPr>
                                <m:t>)</m:t>
                              </m:r>
                            </m:num>
                            <m:den>
                              <m:r>
                                <a:rPr lang="en-US" sz="2000" b="0" i="1" smtClean="0">
                                  <a:latin typeface="Cambria Math" panose="02040503050406030204" pitchFamily="18" charset="0"/>
                                  <a:ea typeface="Cambria Math" panose="02040503050406030204" pitchFamily="18" charset="0"/>
                                </a:rPr>
                                <m:t>𝑛</m:t>
                              </m:r>
                            </m:den>
                          </m:f>
                        </m:e>
                      </m:rad>
                    </m:oMath>
                  </m:oMathPara>
                </a14:m>
                <a:endParaRPr lang="en-US" sz="2000" dirty="0"/>
              </a:p>
            </p:txBody>
          </p:sp>
        </mc:Choice>
        <mc:Fallback xmlns="">
          <p:sp>
            <p:nvSpPr>
              <p:cNvPr id="6" name="Rectangle 5">
                <a:extLst>
                  <a:ext uri="{FF2B5EF4-FFF2-40B4-BE49-F238E27FC236}">
                    <a16:creationId xmlns:a16="http://schemas.microsoft.com/office/drawing/2014/main" id="{88735631-66BE-014A-A465-29CC9FC2B9CB}"/>
                  </a:ext>
                </a:extLst>
              </p:cNvPr>
              <p:cNvSpPr>
                <a:spLocks noRot="1" noChangeAspect="1" noMove="1" noResize="1" noEditPoints="1" noAdjustHandles="1" noChangeArrowheads="1" noChangeShapeType="1" noTextEdit="1"/>
              </p:cNvSpPr>
              <p:nvPr/>
            </p:nvSpPr>
            <p:spPr>
              <a:xfrm>
                <a:off x="457200" y="4414520"/>
                <a:ext cx="8759952" cy="2540567"/>
              </a:xfrm>
              <a:prstGeom prst="rect">
                <a:avLst/>
              </a:prstGeom>
              <a:blipFill>
                <a:blip r:embed="rId6"/>
                <a:stretch>
                  <a:fillRect l="-725" t="-995"/>
                </a:stretch>
              </a:blipFill>
            </p:spPr>
            <p:txBody>
              <a:bodyPr/>
              <a:lstStyle/>
              <a:p>
                <a:r>
                  <a:rPr lang="en-US">
                    <a:noFill/>
                  </a:rPr>
                  <a:t> </a:t>
                </a:r>
              </a:p>
            </p:txBody>
          </p:sp>
        </mc:Fallback>
      </mc:AlternateContent>
    </p:spTree>
    <p:extLst>
      <p:ext uri="{BB962C8B-B14F-4D97-AF65-F5344CB8AC3E}">
        <p14:creationId xmlns:p14="http://schemas.microsoft.com/office/powerpoint/2010/main" val="1771658183"/>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Inference as Decision </a:t>
            </a:r>
            <a:br>
              <a:rPr lang="en-US" sz="3600" b="1" dirty="0">
                <a:solidFill>
                  <a:schemeClr val="accent1"/>
                </a:solidFill>
              </a:rPr>
            </a:br>
            <a:endParaRPr lang="en-US" sz="3600" dirty="0"/>
          </a:p>
        </p:txBody>
      </p:sp>
      <p:sp>
        <p:nvSpPr>
          <p:cNvPr id="8" name="Rectangle 7"/>
          <p:cNvSpPr/>
          <p:nvPr/>
        </p:nvSpPr>
        <p:spPr>
          <a:xfrm>
            <a:off x="301752" y="1371600"/>
            <a:ext cx="8759952" cy="4832092"/>
          </a:xfrm>
          <a:prstGeom prst="rect">
            <a:avLst/>
          </a:prstGeom>
        </p:spPr>
        <p:txBody>
          <a:bodyPr>
            <a:spAutoFit/>
          </a:bodyPr>
          <a:lstStyle/>
          <a:p>
            <a:pPr fontAlgn="auto">
              <a:spcBef>
                <a:spcPts val="0"/>
              </a:spcBef>
              <a:spcAft>
                <a:spcPts val="0"/>
              </a:spcAft>
              <a:defRPr/>
            </a:pPr>
            <a:r>
              <a:rPr lang="en-US" sz="2800" dirty="0"/>
              <a:t>Tests of significance were presented as methods for assessing the strength of evidence against the null hypothesis. </a:t>
            </a:r>
          </a:p>
          <a:p>
            <a:pPr fontAlgn="auto">
              <a:spcBef>
                <a:spcPts val="0"/>
              </a:spcBef>
              <a:spcAft>
                <a:spcPts val="0"/>
              </a:spcAft>
              <a:defRPr/>
            </a:pPr>
            <a:endParaRPr lang="en-US" sz="2800" dirty="0"/>
          </a:p>
          <a:p>
            <a:pPr fontAlgn="auto">
              <a:spcBef>
                <a:spcPts val="0"/>
              </a:spcBef>
              <a:spcAft>
                <a:spcPts val="0"/>
              </a:spcAft>
              <a:defRPr/>
            </a:pPr>
            <a:r>
              <a:rPr lang="en-US" sz="2800" dirty="0"/>
              <a:t>The assessment is made by the </a:t>
            </a:r>
            <a:r>
              <a:rPr lang="en-US" sz="2800" i="1" dirty="0"/>
              <a:t>P</a:t>
            </a:r>
            <a:r>
              <a:rPr lang="en-US" sz="2800" dirty="0"/>
              <a:t>-value, which is the probability computed under the assumption that the null hypothesis is true. </a:t>
            </a:r>
          </a:p>
          <a:p>
            <a:pPr fontAlgn="auto">
              <a:spcBef>
                <a:spcPts val="0"/>
              </a:spcBef>
              <a:spcAft>
                <a:spcPts val="0"/>
              </a:spcAft>
              <a:defRPr/>
            </a:pPr>
            <a:endParaRPr lang="en-US" sz="2800" dirty="0"/>
          </a:p>
          <a:p>
            <a:pPr fontAlgn="auto">
              <a:spcBef>
                <a:spcPts val="0"/>
              </a:spcBef>
              <a:spcAft>
                <a:spcPts val="0"/>
              </a:spcAft>
              <a:defRPr/>
            </a:pPr>
            <a:r>
              <a:rPr lang="en-US" sz="2800" dirty="0"/>
              <a:t>The alternative hypothesis (the statement we seek evidence for) enters the test only to help us see what outcomes count against the null hypothesis. </a:t>
            </a:r>
          </a:p>
        </p:txBody>
      </p:sp>
    </p:spTree>
    <p:extLst>
      <p:ext uri="{BB962C8B-B14F-4D97-AF65-F5344CB8AC3E}">
        <p14:creationId xmlns:p14="http://schemas.microsoft.com/office/powerpoint/2010/main" val="3306876193"/>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Inference as Decision </a:t>
            </a:r>
            <a:br>
              <a:rPr lang="en-US" sz="3600" b="1" dirty="0">
                <a:solidFill>
                  <a:schemeClr val="accent1"/>
                </a:solidFill>
              </a:rPr>
            </a:br>
            <a:endParaRPr lang="en-US" sz="3600" dirty="0"/>
          </a:p>
        </p:txBody>
      </p:sp>
      <p:sp>
        <p:nvSpPr>
          <p:cNvPr id="8" name="Rectangle 7"/>
          <p:cNvSpPr/>
          <p:nvPr/>
        </p:nvSpPr>
        <p:spPr>
          <a:xfrm>
            <a:off x="301752" y="965200"/>
            <a:ext cx="8759952" cy="6801862"/>
          </a:xfrm>
          <a:prstGeom prst="rect">
            <a:avLst/>
          </a:prstGeom>
        </p:spPr>
        <p:txBody>
          <a:bodyPr>
            <a:spAutoFit/>
          </a:bodyPr>
          <a:lstStyle/>
          <a:p>
            <a:pPr fontAlgn="auto">
              <a:spcBef>
                <a:spcPts val="0"/>
              </a:spcBef>
              <a:spcAft>
                <a:spcPts val="0"/>
              </a:spcAft>
              <a:defRPr/>
            </a:pPr>
            <a:r>
              <a:rPr lang="en-US" sz="2400" dirty="0"/>
              <a:t>A level of significance chosen in advance points to the outcome of the test as a decision. </a:t>
            </a:r>
          </a:p>
          <a:p>
            <a:pPr fontAlgn="auto">
              <a:spcBef>
                <a:spcPts val="0"/>
              </a:spcBef>
              <a:spcAft>
                <a:spcPts val="0"/>
              </a:spcAft>
              <a:defRPr/>
            </a:pPr>
            <a:endParaRPr lang="en-US" sz="2400" dirty="0"/>
          </a:p>
          <a:p>
            <a:pPr fontAlgn="auto">
              <a:spcBef>
                <a:spcPts val="0"/>
              </a:spcBef>
              <a:spcAft>
                <a:spcPts val="0"/>
              </a:spcAft>
              <a:defRPr/>
            </a:pPr>
            <a:r>
              <a:rPr lang="en-US" sz="2400" b="1" dirty="0">
                <a:solidFill>
                  <a:schemeClr val="accent6"/>
                </a:solidFill>
              </a:rPr>
              <a:t>If the </a:t>
            </a:r>
            <a:r>
              <a:rPr lang="en-US" sz="2400" b="1" i="1" dirty="0">
                <a:solidFill>
                  <a:schemeClr val="accent6"/>
                </a:solidFill>
              </a:rPr>
              <a:t>P</a:t>
            </a:r>
            <a:r>
              <a:rPr lang="en-US" sz="2400" b="1" dirty="0">
                <a:solidFill>
                  <a:schemeClr val="accent6"/>
                </a:solidFill>
              </a:rPr>
              <a:t>-value is less than ≤ </a:t>
            </a:r>
            <a:r>
              <a:rPr lang="el-GR" sz="2400" b="1" dirty="0">
                <a:solidFill>
                  <a:schemeClr val="accent6"/>
                </a:solidFill>
              </a:rPr>
              <a:t>α</a:t>
            </a:r>
            <a:r>
              <a:rPr lang="en-US" sz="2400" b="1" dirty="0">
                <a:solidFill>
                  <a:schemeClr val="accent6"/>
                </a:solidFill>
              </a:rPr>
              <a:t>, we reject H</a:t>
            </a:r>
            <a:r>
              <a:rPr lang="en-US" sz="2400" b="1" baseline="-25000" dirty="0">
                <a:solidFill>
                  <a:schemeClr val="accent6"/>
                </a:solidFill>
              </a:rPr>
              <a:t>0</a:t>
            </a:r>
            <a:r>
              <a:rPr lang="en-US" sz="2400" b="1" dirty="0">
                <a:solidFill>
                  <a:schemeClr val="accent6"/>
                </a:solidFill>
              </a:rPr>
              <a:t> </a:t>
            </a:r>
            <a:r>
              <a:rPr lang="en-US" sz="2400" dirty="0"/>
              <a:t>in favor of H</a:t>
            </a:r>
            <a:r>
              <a:rPr lang="en-US" sz="2400" baseline="-25000" dirty="0"/>
              <a:t>a.</a:t>
            </a:r>
            <a:r>
              <a:rPr lang="en-US" sz="2400" dirty="0"/>
              <a:t> </a:t>
            </a:r>
            <a:r>
              <a:rPr lang="en-US" sz="2400" b="1" dirty="0">
                <a:solidFill>
                  <a:schemeClr val="accent6"/>
                </a:solidFill>
              </a:rPr>
              <a:t>Otherwise, we fail to reject H</a:t>
            </a:r>
            <a:r>
              <a:rPr lang="en-US" sz="2400" b="1" baseline="-25000" dirty="0">
                <a:solidFill>
                  <a:schemeClr val="accent6"/>
                </a:solidFill>
              </a:rPr>
              <a:t>0</a:t>
            </a:r>
            <a:r>
              <a:rPr lang="en-US" sz="2400" b="1" dirty="0">
                <a:solidFill>
                  <a:schemeClr val="accent6"/>
                </a:solidFill>
              </a:rPr>
              <a:t>. </a:t>
            </a:r>
          </a:p>
          <a:p>
            <a:pPr fontAlgn="auto">
              <a:spcBef>
                <a:spcPts val="0"/>
              </a:spcBef>
              <a:spcAft>
                <a:spcPts val="0"/>
              </a:spcAft>
              <a:defRPr/>
            </a:pPr>
            <a:endParaRPr lang="en-US" sz="2400" b="1" dirty="0">
              <a:solidFill>
                <a:schemeClr val="accent6"/>
              </a:solidFill>
            </a:endParaRPr>
          </a:p>
          <a:p>
            <a:pPr fontAlgn="auto">
              <a:spcBef>
                <a:spcPts val="0"/>
              </a:spcBef>
              <a:spcAft>
                <a:spcPts val="0"/>
              </a:spcAft>
              <a:defRPr/>
            </a:pPr>
            <a:r>
              <a:rPr lang="en-US" sz="2400" dirty="0"/>
              <a:t>It can be argued (and is argued by followers of Fisher) that making decisions is too grand a goal, especially in scientific inference. </a:t>
            </a:r>
          </a:p>
          <a:p>
            <a:pPr fontAlgn="auto">
              <a:spcBef>
                <a:spcPts val="0"/>
              </a:spcBef>
              <a:spcAft>
                <a:spcPts val="0"/>
              </a:spcAft>
              <a:defRPr/>
            </a:pPr>
            <a:endParaRPr lang="en-US" sz="2400" dirty="0"/>
          </a:p>
          <a:p>
            <a:pPr fontAlgn="auto">
              <a:spcBef>
                <a:spcPts val="0"/>
              </a:spcBef>
              <a:spcAft>
                <a:spcPts val="0"/>
              </a:spcAft>
              <a:defRPr/>
            </a:pPr>
            <a:r>
              <a:rPr lang="en-US" sz="2400" dirty="0"/>
              <a:t>A decision is reached only after the evidence of many experiments is weighed, and, indeed, the goal of research is not “decision” but a gradually evolving understanding. </a:t>
            </a:r>
          </a:p>
          <a:p>
            <a:pPr fontAlgn="auto">
              <a:spcBef>
                <a:spcPts val="0"/>
              </a:spcBef>
              <a:spcAft>
                <a:spcPts val="0"/>
              </a:spcAft>
              <a:defRPr/>
            </a:pPr>
            <a:endParaRPr lang="en-US" sz="2400" dirty="0"/>
          </a:p>
          <a:p>
            <a:pPr fontAlgn="auto">
              <a:spcBef>
                <a:spcPts val="0"/>
              </a:spcBef>
              <a:spcAft>
                <a:spcPts val="0"/>
              </a:spcAft>
              <a:defRPr/>
            </a:pPr>
            <a:r>
              <a:rPr lang="en-US" sz="2400" dirty="0"/>
              <a:t>It is rare (outside textbooks) to set up a level </a:t>
            </a:r>
            <a:r>
              <a:rPr lang="el-GR" sz="2400" dirty="0"/>
              <a:t>α</a:t>
            </a:r>
            <a:r>
              <a:rPr lang="en-US" sz="2400" dirty="0"/>
              <a:t> in advance as a rule for decision making in a scientific problem. </a:t>
            </a:r>
          </a:p>
          <a:p>
            <a:pPr fontAlgn="auto">
              <a:spcBef>
                <a:spcPts val="0"/>
              </a:spcBef>
              <a:spcAft>
                <a:spcPts val="0"/>
              </a:spcAft>
              <a:defRPr/>
            </a:pPr>
            <a:endParaRPr lang="en-US" sz="2400" b="1" dirty="0">
              <a:solidFill>
                <a:schemeClr val="accent6"/>
              </a:solidFill>
            </a:endParaRPr>
          </a:p>
          <a:p>
            <a:pPr fontAlgn="auto">
              <a:spcBef>
                <a:spcPts val="0"/>
              </a:spcBef>
              <a:spcAft>
                <a:spcPts val="0"/>
              </a:spcAft>
              <a:defRPr/>
            </a:pPr>
            <a:endParaRPr lang="en-US" sz="2800" b="1" dirty="0">
              <a:solidFill>
                <a:schemeClr val="accent6"/>
              </a:solidFill>
            </a:endParaRPr>
          </a:p>
        </p:txBody>
      </p:sp>
    </p:spTree>
    <p:extLst>
      <p:ext uri="{BB962C8B-B14F-4D97-AF65-F5344CB8AC3E}">
        <p14:creationId xmlns:p14="http://schemas.microsoft.com/office/powerpoint/2010/main" val="1507458124"/>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Inference as Decision </a:t>
            </a:r>
            <a:br>
              <a:rPr lang="en-US" sz="3600" b="1" dirty="0">
                <a:solidFill>
                  <a:schemeClr val="accent1"/>
                </a:solidFill>
              </a:rPr>
            </a:br>
            <a:endParaRPr lang="en-US" sz="3600" dirty="0"/>
          </a:p>
        </p:txBody>
      </p:sp>
      <p:sp>
        <p:nvSpPr>
          <p:cNvPr id="8" name="Rectangle 7"/>
          <p:cNvSpPr/>
          <p:nvPr/>
        </p:nvSpPr>
        <p:spPr>
          <a:xfrm>
            <a:off x="301752" y="1645920"/>
            <a:ext cx="8759952" cy="2246769"/>
          </a:xfrm>
          <a:prstGeom prst="rect">
            <a:avLst/>
          </a:prstGeom>
        </p:spPr>
        <p:txBody>
          <a:bodyPr>
            <a:spAutoFit/>
          </a:bodyPr>
          <a:lstStyle/>
          <a:p>
            <a:pPr fontAlgn="auto">
              <a:spcBef>
                <a:spcPts val="0"/>
              </a:spcBef>
              <a:spcAft>
                <a:spcPts val="0"/>
              </a:spcAft>
              <a:defRPr/>
            </a:pPr>
            <a:r>
              <a:rPr lang="en-US" sz="2800" dirty="0"/>
              <a:t>More commonly, users think of significance at level 0.05 as a description of good evidence. </a:t>
            </a:r>
          </a:p>
          <a:p>
            <a:pPr fontAlgn="auto">
              <a:spcBef>
                <a:spcPts val="0"/>
              </a:spcBef>
              <a:spcAft>
                <a:spcPts val="0"/>
              </a:spcAft>
              <a:defRPr/>
            </a:pPr>
            <a:endParaRPr lang="en-US" sz="2800" dirty="0"/>
          </a:p>
          <a:p>
            <a:pPr fontAlgn="auto">
              <a:spcBef>
                <a:spcPts val="0"/>
              </a:spcBef>
              <a:spcAft>
                <a:spcPts val="0"/>
              </a:spcAft>
              <a:defRPr/>
            </a:pPr>
            <a:r>
              <a:rPr lang="en-US" sz="2800" dirty="0"/>
              <a:t>This is made clearer by talking about </a:t>
            </a:r>
            <a:r>
              <a:rPr lang="en-US" sz="2800" i="1" dirty="0"/>
              <a:t>P</a:t>
            </a:r>
            <a:r>
              <a:rPr lang="en-US" sz="2800" dirty="0"/>
              <a:t>-values, and this newer language is spreading.</a:t>
            </a:r>
          </a:p>
        </p:txBody>
      </p:sp>
    </p:spTree>
    <p:extLst>
      <p:ext uri="{BB962C8B-B14F-4D97-AF65-F5344CB8AC3E}">
        <p14:creationId xmlns:p14="http://schemas.microsoft.com/office/powerpoint/2010/main" val="697692213"/>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Inference as Decision </a:t>
            </a:r>
            <a:br>
              <a:rPr lang="en-US" sz="3600" b="1" dirty="0">
                <a:solidFill>
                  <a:schemeClr val="accent1"/>
                </a:solidFill>
              </a:rPr>
            </a:br>
            <a:endParaRPr lang="en-US" sz="3600" dirty="0"/>
          </a:p>
        </p:txBody>
      </p:sp>
      <p:sp>
        <p:nvSpPr>
          <p:cNvPr id="8" name="Rectangle 7"/>
          <p:cNvSpPr/>
          <p:nvPr/>
        </p:nvSpPr>
        <p:spPr>
          <a:xfrm>
            <a:off x="301752" y="1054100"/>
            <a:ext cx="8759952" cy="6545382"/>
          </a:xfrm>
          <a:prstGeom prst="rect">
            <a:avLst/>
          </a:prstGeom>
        </p:spPr>
        <p:txBody>
          <a:bodyPr>
            <a:spAutoFit/>
          </a:bodyPr>
          <a:lstStyle/>
          <a:p>
            <a:pPr fontAlgn="auto">
              <a:spcBef>
                <a:spcPts val="0"/>
              </a:spcBef>
              <a:spcAft>
                <a:spcPts val="2000"/>
              </a:spcAft>
              <a:defRPr/>
            </a:pPr>
            <a:r>
              <a:rPr lang="en-US" sz="2800" dirty="0"/>
              <a:t>Yet there are circumstances in which a decision or action is called for as the end result of inference.</a:t>
            </a:r>
          </a:p>
          <a:p>
            <a:pPr fontAlgn="auto">
              <a:spcBef>
                <a:spcPts val="0"/>
              </a:spcBef>
              <a:spcAft>
                <a:spcPts val="2000"/>
              </a:spcAft>
              <a:defRPr/>
            </a:pPr>
            <a:r>
              <a:rPr lang="en-US" sz="2800" dirty="0"/>
              <a:t>Acceptance sampling is one such circumstance. </a:t>
            </a:r>
          </a:p>
          <a:p>
            <a:pPr fontAlgn="auto">
              <a:spcBef>
                <a:spcPts val="0"/>
              </a:spcBef>
              <a:spcAft>
                <a:spcPts val="2000"/>
              </a:spcAft>
              <a:defRPr/>
            </a:pPr>
            <a:r>
              <a:rPr lang="en-US" sz="2800" dirty="0"/>
              <a:t>The supplier of a product (for example, potatoes to be used to make potato chips) and the consumer of the product agree that each truckload of the product shall meet certain quality standards. </a:t>
            </a:r>
          </a:p>
          <a:p>
            <a:pPr fontAlgn="auto">
              <a:spcBef>
                <a:spcPts val="0"/>
              </a:spcBef>
              <a:spcAft>
                <a:spcPts val="2000"/>
              </a:spcAft>
              <a:defRPr/>
            </a:pPr>
            <a:r>
              <a:rPr lang="en-US" sz="2800" dirty="0"/>
              <a:t>When a truckload arrives, the consumer chooses a sample of the product to be inspected. </a:t>
            </a:r>
          </a:p>
          <a:p>
            <a:pPr>
              <a:spcAft>
                <a:spcPts val="2000"/>
              </a:spcAft>
              <a:defRPr/>
            </a:pPr>
            <a:r>
              <a:rPr lang="en-US" sz="2800" dirty="0"/>
              <a:t>On the basis of the sample outcome, the consumer will either accept or reject the truckload. </a:t>
            </a:r>
          </a:p>
          <a:p>
            <a:pPr fontAlgn="auto">
              <a:spcBef>
                <a:spcPts val="0"/>
              </a:spcBef>
              <a:spcAft>
                <a:spcPts val="2000"/>
              </a:spcAft>
              <a:defRPr/>
            </a:pPr>
            <a:endParaRPr lang="en-US" sz="2800" dirty="0"/>
          </a:p>
        </p:txBody>
      </p:sp>
    </p:spTree>
    <p:extLst>
      <p:ext uri="{BB962C8B-B14F-4D97-AF65-F5344CB8AC3E}">
        <p14:creationId xmlns:p14="http://schemas.microsoft.com/office/powerpoint/2010/main" val="2840825585"/>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Inference as Decision </a:t>
            </a:r>
            <a:br>
              <a:rPr lang="en-US" sz="3600" b="1" dirty="0">
                <a:solidFill>
                  <a:schemeClr val="accent1"/>
                </a:solidFill>
              </a:rPr>
            </a:br>
            <a:endParaRPr lang="en-US" sz="3600" dirty="0"/>
          </a:p>
        </p:txBody>
      </p:sp>
      <p:sp>
        <p:nvSpPr>
          <p:cNvPr id="8" name="Rectangle 7"/>
          <p:cNvSpPr/>
          <p:nvPr/>
        </p:nvSpPr>
        <p:spPr>
          <a:xfrm>
            <a:off x="301752" y="1463040"/>
            <a:ext cx="8759952" cy="3970318"/>
          </a:xfrm>
          <a:prstGeom prst="rect">
            <a:avLst/>
          </a:prstGeom>
        </p:spPr>
        <p:txBody>
          <a:bodyPr>
            <a:spAutoFit/>
          </a:bodyPr>
          <a:lstStyle/>
          <a:p>
            <a:pPr fontAlgn="auto">
              <a:spcBef>
                <a:spcPts val="0"/>
              </a:spcBef>
              <a:spcAft>
                <a:spcPts val="0"/>
              </a:spcAft>
              <a:defRPr/>
            </a:pPr>
            <a:r>
              <a:rPr lang="en-US" sz="2800" dirty="0"/>
              <a:t>Tests of significance fasten attention on H</a:t>
            </a:r>
            <a:r>
              <a:rPr lang="en-US" sz="2800" baseline="-25000" dirty="0"/>
              <a:t>0</a:t>
            </a:r>
            <a:r>
              <a:rPr lang="en-US" sz="2800" dirty="0"/>
              <a:t>, the null hypothesis. If a decision is called for, however, there is no reason to single out H</a:t>
            </a:r>
            <a:r>
              <a:rPr lang="en-US" sz="2800" baseline="-25000" dirty="0"/>
              <a:t>0</a:t>
            </a:r>
            <a:r>
              <a:rPr lang="en-US" sz="2800" dirty="0"/>
              <a:t>. </a:t>
            </a:r>
          </a:p>
          <a:p>
            <a:pPr fontAlgn="auto">
              <a:spcBef>
                <a:spcPts val="0"/>
              </a:spcBef>
              <a:spcAft>
                <a:spcPts val="0"/>
              </a:spcAft>
              <a:defRPr/>
            </a:pPr>
            <a:endParaRPr lang="en-US" sz="2800" dirty="0"/>
          </a:p>
          <a:p>
            <a:pPr fontAlgn="auto">
              <a:spcBef>
                <a:spcPts val="0"/>
              </a:spcBef>
              <a:spcAft>
                <a:spcPts val="0"/>
              </a:spcAft>
              <a:defRPr/>
            </a:pPr>
            <a:r>
              <a:rPr lang="en-US" sz="2800" dirty="0"/>
              <a:t>There are simply two alternatives, and we must accept one and reject the other. </a:t>
            </a:r>
          </a:p>
          <a:p>
            <a:pPr fontAlgn="auto">
              <a:spcBef>
                <a:spcPts val="0"/>
              </a:spcBef>
              <a:spcAft>
                <a:spcPts val="0"/>
              </a:spcAft>
              <a:defRPr/>
            </a:pPr>
            <a:endParaRPr lang="en-US" sz="2800" dirty="0"/>
          </a:p>
          <a:p>
            <a:pPr fontAlgn="auto">
              <a:spcBef>
                <a:spcPts val="0"/>
              </a:spcBef>
              <a:spcAft>
                <a:spcPts val="0"/>
              </a:spcAft>
              <a:defRPr/>
            </a:pPr>
            <a:r>
              <a:rPr lang="en-US" sz="2800" dirty="0"/>
              <a:t>It is convenient to call the two alternatives H</a:t>
            </a:r>
            <a:r>
              <a:rPr lang="en-US" sz="2800" baseline="-25000" dirty="0"/>
              <a:t>0</a:t>
            </a:r>
            <a:r>
              <a:rPr lang="en-US" sz="2800" dirty="0"/>
              <a:t> and H</a:t>
            </a:r>
            <a:r>
              <a:rPr lang="en-US" sz="2800" baseline="-25000" dirty="0"/>
              <a:t>a</a:t>
            </a:r>
            <a:r>
              <a:rPr lang="en-US" sz="2800" dirty="0"/>
              <a:t>, but H</a:t>
            </a:r>
            <a:r>
              <a:rPr lang="en-US" sz="2800" baseline="-25000" dirty="0"/>
              <a:t>0</a:t>
            </a:r>
            <a:r>
              <a:rPr lang="en-US" sz="2800" dirty="0"/>
              <a:t>. </a:t>
            </a:r>
          </a:p>
        </p:txBody>
      </p:sp>
    </p:spTree>
    <p:extLst>
      <p:ext uri="{BB962C8B-B14F-4D97-AF65-F5344CB8AC3E}">
        <p14:creationId xmlns:p14="http://schemas.microsoft.com/office/powerpoint/2010/main" val="3993543337"/>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Inference as Decision </a:t>
            </a:r>
            <a:br>
              <a:rPr lang="en-US" sz="3600" b="1" dirty="0">
                <a:solidFill>
                  <a:schemeClr val="accent1"/>
                </a:solidFill>
              </a:rPr>
            </a:br>
            <a:endParaRPr lang="en-US" sz="3600" dirty="0"/>
          </a:p>
        </p:txBody>
      </p:sp>
      <p:sp>
        <p:nvSpPr>
          <p:cNvPr id="8" name="Rectangle 7"/>
          <p:cNvSpPr/>
          <p:nvPr/>
        </p:nvSpPr>
        <p:spPr>
          <a:xfrm>
            <a:off x="301752" y="1463040"/>
            <a:ext cx="8759952" cy="4832092"/>
          </a:xfrm>
          <a:prstGeom prst="rect">
            <a:avLst/>
          </a:prstGeom>
        </p:spPr>
        <p:txBody>
          <a:bodyPr>
            <a:spAutoFit/>
          </a:bodyPr>
          <a:lstStyle/>
          <a:p>
            <a:pPr fontAlgn="auto">
              <a:spcBef>
                <a:spcPts val="0"/>
              </a:spcBef>
              <a:spcAft>
                <a:spcPts val="0"/>
              </a:spcAft>
              <a:defRPr/>
            </a:pPr>
            <a:r>
              <a:rPr lang="en-US" sz="2800" dirty="0"/>
              <a:t>In the acceptance sampling problem, we must decide between</a:t>
            </a:r>
          </a:p>
          <a:p>
            <a:pPr fontAlgn="auto">
              <a:spcBef>
                <a:spcPts val="0"/>
              </a:spcBef>
              <a:spcAft>
                <a:spcPts val="0"/>
              </a:spcAft>
              <a:defRPr/>
            </a:pPr>
            <a:r>
              <a:rPr lang="en-US" sz="2800" dirty="0"/>
              <a:t> </a:t>
            </a:r>
          </a:p>
          <a:p>
            <a:pPr fontAlgn="auto">
              <a:spcBef>
                <a:spcPts val="0"/>
              </a:spcBef>
              <a:spcAft>
                <a:spcPts val="0"/>
              </a:spcAft>
              <a:defRPr/>
            </a:pPr>
            <a:r>
              <a:rPr lang="en-US" sz="2800" dirty="0"/>
              <a:t>H</a:t>
            </a:r>
            <a:r>
              <a:rPr lang="en-US" sz="2800" baseline="-25000" dirty="0"/>
              <a:t>0</a:t>
            </a:r>
            <a:r>
              <a:rPr lang="en-US" sz="2800" dirty="0"/>
              <a:t>: the truckload of product meets standards </a:t>
            </a:r>
          </a:p>
          <a:p>
            <a:pPr fontAlgn="auto">
              <a:spcBef>
                <a:spcPts val="0"/>
              </a:spcBef>
              <a:spcAft>
                <a:spcPts val="0"/>
              </a:spcAft>
              <a:defRPr/>
            </a:pPr>
            <a:r>
              <a:rPr lang="en-US" sz="2800" dirty="0"/>
              <a:t>H</a:t>
            </a:r>
            <a:r>
              <a:rPr lang="en-US" sz="2800" baseline="-25000" dirty="0"/>
              <a:t>a</a:t>
            </a:r>
            <a:r>
              <a:rPr lang="en-US" sz="2800" dirty="0"/>
              <a:t>: the truckload does not meet standards</a:t>
            </a:r>
          </a:p>
          <a:p>
            <a:pPr fontAlgn="auto">
              <a:spcBef>
                <a:spcPts val="0"/>
              </a:spcBef>
              <a:spcAft>
                <a:spcPts val="0"/>
              </a:spcAft>
              <a:defRPr/>
            </a:pPr>
            <a:endParaRPr lang="en-US" sz="2800" dirty="0"/>
          </a:p>
          <a:p>
            <a:pPr fontAlgn="auto">
              <a:spcBef>
                <a:spcPts val="0"/>
              </a:spcBef>
              <a:spcAft>
                <a:spcPts val="0"/>
              </a:spcAft>
              <a:defRPr/>
            </a:pPr>
            <a:r>
              <a:rPr lang="en-US" sz="2800" dirty="0"/>
              <a:t>on the basis of a sample of the product. There is no reason to put the burden of proof on the consumer by accepting H</a:t>
            </a:r>
            <a:r>
              <a:rPr lang="en-US" sz="2800" baseline="-25000" dirty="0"/>
              <a:t>0</a:t>
            </a:r>
            <a:r>
              <a:rPr lang="en-US" sz="2800" dirty="0"/>
              <a:t> unless we have strong evidence against it. </a:t>
            </a:r>
          </a:p>
          <a:p>
            <a:pPr fontAlgn="auto">
              <a:spcBef>
                <a:spcPts val="0"/>
              </a:spcBef>
              <a:spcAft>
                <a:spcPts val="0"/>
              </a:spcAft>
              <a:defRPr/>
            </a:pPr>
            <a:endParaRPr lang="en-US" sz="2800" dirty="0"/>
          </a:p>
        </p:txBody>
      </p:sp>
    </p:spTree>
    <p:extLst>
      <p:ext uri="{BB962C8B-B14F-4D97-AF65-F5344CB8AC3E}">
        <p14:creationId xmlns:p14="http://schemas.microsoft.com/office/powerpoint/2010/main" val="3887894875"/>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Inference as Decision </a:t>
            </a:r>
            <a:br>
              <a:rPr lang="en-US" sz="3600" b="1" dirty="0">
                <a:solidFill>
                  <a:schemeClr val="accent1"/>
                </a:solidFill>
              </a:rPr>
            </a:br>
            <a:endParaRPr lang="en-US" sz="3600" dirty="0"/>
          </a:p>
        </p:txBody>
      </p:sp>
      <p:sp>
        <p:nvSpPr>
          <p:cNvPr id="8" name="Rectangle 7"/>
          <p:cNvSpPr/>
          <p:nvPr/>
        </p:nvSpPr>
        <p:spPr>
          <a:xfrm>
            <a:off x="301752" y="1737360"/>
            <a:ext cx="8759952" cy="3539430"/>
          </a:xfrm>
          <a:prstGeom prst="rect">
            <a:avLst/>
          </a:prstGeom>
        </p:spPr>
        <p:txBody>
          <a:bodyPr>
            <a:spAutoFit/>
          </a:bodyPr>
          <a:lstStyle/>
          <a:p>
            <a:pPr fontAlgn="auto">
              <a:spcBef>
                <a:spcPts val="0"/>
              </a:spcBef>
              <a:spcAft>
                <a:spcPts val="0"/>
              </a:spcAft>
              <a:defRPr/>
            </a:pPr>
            <a:r>
              <a:rPr lang="en-US" sz="2800" dirty="0"/>
              <a:t>It is equally sensible to put the burden of proof on the producer by accepting H</a:t>
            </a:r>
            <a:r>
              <a:rPr lang="en-US" sz="2800" baseline="-25000" dirty="0"/>
              <a:t>a</a:t>
            </a:r>
            <a:r>
              <a:rPr lang="en-US" sz="2800" dirty="0"/>
              <a:t> unless we have strong evidence that the truckload meets standards. </a:t>
            </a:r>
          </a:p>
          <a:p>
            <a:pPr fontAlgn="auto">
              <a:spcBef>
                <a:spcPts val="0"/>
              </a:spcBef>
              <a:spcAft>
                <a:spcPts val="0"/>
              </a:spcAft>
              <a:defRPr/>
            </a:pPr>
            <a:endParaRPr lang="en-US" sz="2800" dirty="0"/>
          </a:p>
          <a:p>
            <a:pPr fontAlgn="auto">
              <a:spcBef>
                <a:spcPts val="0"/>
              </a:spcBef>
              <a:spcAft>
                <a:spcPts val="0"/>
              </a:spcAft>
              <a:defRPr/>
            </a:pPr>
            <a:r>
              <a:rPr lang="en-US" sz="2800" dirty="0"/>
              <a:t>Producer and consumer must agree on where to place the burden of proof, but neither H</a:t>
            </a:r>
            <a:r>
              <a:rPr lang="en-US" sz="2800" baseline="-25000" dirty="0"/>
              <a:t>0</a:t>
            </a:r>
            <a:r>
              <a:rPr lang="en-US" sz="2800" dirty="0"/>
              <a:t> nor H</a:t>
            </a:r>
            <a:r>
              <a:rPr lang="en-US" sz="2800" baseline="-25000" dirty="0"/>
              <a:t>a</a:t>
            </a:r>
            <a:r>
              <a:rPr lang="en-US" sz="2800" dirty="0"/>
              <a:t> has any special status.</a:t>
            </a:r>
          </a:p>
          <a:p>
            <a:pPr fontAlgn="auto">
              <a:spcBef>
                <a:spcPts val="0"/>
              </a:spcBef>
              <a:spcAft>
                <a:spcPts val="0"/>
              </a:spcAft>
              <a:defRPr/>
            </a:pPr>
            <a:endParaRPr lang="en-US" sz="2800" dirty="0"/>
          </a:p>
        </p:txBody>
      </p:sp>
    </p:spTree>
    <p:extLst>
      <p:ext uri="{BB962C8B-B14F-4D97-AF65-F5344CB8AC3E}">
        <p14:creationId xmlns:p14="http://schemas.microsoft.com/office/powerpoint/2010/main" val="1772354068"/>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Inference as Decision </a:t>
            </a:r>
            <a:br>
              <a:rPr lang="en-US" sz="3600" b="1" dirty="0">
                <a:solidFill>
                  <a:schemeClr val="accent1"/>
                </a:solidFill>
              </a:rPr>
            </a:br>
            <a:endParaRPr lang="en-US" sz="3600" dirty="0"/>
          </a:p>
        </p:txBody>
      </p:sp>
      <p:sp>
        <p:nvSpPr>
          <p:cNvPr id="8" name="Rectangle 7"/>
          <p:cNvSpPr/>
          <p:nvPr/>
        </p:nvSpPr>
        <p:spPr>
          <a:xfrm>
            <a:off x="301752" y="1097280"/>
            <a:ext cx="8759952" cy="5293757"/>
          </a:xfrm>
          <a:prstGeom prst="rect">
            <a:avLst/>
          </a:prstGeom>
        </p:spPr>
        <p:txBody>
          <a:bodyPr>
            <a:spAutoFit/>
          </a:bodyPr>
          <a:lstStyle/>
          <a:p>
            <a:pPr fontAlgn="auto">
              <a:spcBef>
                <a:spcPts val="0"/>
              </a:spcBef>
              <a:spcAft>
                <a:spcPts val="1800"/>
              </a:spcAft>
              <a:defRPr/>
            </a:pPr>
            <a:r>
              <a:rPr lang="en-US" sz="2800" dirty="0"/>
              <a:t>In a decision problem, we must give a decision rule: a recipe based on the sample that tells us what decision to make. </a:t>
            </a:r>
          </a:p>
          <a:p>
            <a:pPr fontAlgn="auto">
              <a:spcBef>
                <a:spcPts val="0"/>
              </a:spcBef>
              <a:spcAft>
                <a:spcPts val="1800"/>
              </a:spcAft>
              <a:defRPr/>
            </a:pPr>
            <a:r>
              <a:rPr lang="en-US" sz="2800" dirty="0"/>
              <a:t>Decision rules are expressed in terms of sample statistics, usually the same statistics we would use in a test of significance. </a:t>
            </a:r>
          </a:p>
          <a:p>
            <a:pPr fontAlgn="auto">
              <a:spcBef>
                <a:spcPts val="0"/>
              </a:spcBef>
              <a:spcAft>
                <a:spcPts val="1800"/>
              </a:spcAft>
              <a:defRPr/>
            </a:pPr>
            <a:r>
              <a:rPr lang="en-US" sz="2800" dirty="0"/>
              <a:t>In fact, we have already seen that a test of significance becomes a decision rule if we reject H</a:t>
            </a:r>
            <a:r>
              <a:rPr lang="en-US" sz="2800" baseline="-25000" dirty="0"/>
              <a:t>0</a:t>
            </a:r>
            <a:r>
              <a:rPr lang="en-US" sz="2800" dirty="0"/>
              <a:t> (accept H</a:t>
            </a:r>
            <a:r>
              <a:rPr lang="en-US" sz="2800" baseline="-25000" dirty="0"/>
              <a:t>a</a:t>
            </a:r>
            <a:r>
              <a:rPr lang="en-US" sz="2800" dirty="0"/>
              <a:t>) when the sample statistics is statistically significant at level </a:t>
            </a:r>
            <a:r>
              <a:rPr lang="el-GR" sz="2800" dirty="0"/>
              <a:t>α</a:t>
            </a:r>
            <a:r>
              <a:rPr lang="en-US" sz="2800" dirty="0"/>
              <a:t> and otherwise accept H</a:t>
            </a:r>
            <a:r>
              <a:rPr lang="en-US" sz="2800" baseline="-25000" dirty="0"/>
              <a:t>0</a:t>
            </a:r>
            <a:r>
              <a:rPr lang="en-US" sz="2800" dirty="0"/>
              <a:t> (reject H</a:t>
            </a:r>
            <a:r>
              <a:rPr lang="en-US" sz="2800" baseline="-25000" dirty="0"/>
              <a:t>a</a:t>
            </a:r>
            <a:r>
              <a:rPr lang="en-US" sz="2800" dirty="0"/>
              <a:t>). </a:t>
            </a:r>
          </a:p>
        </p:txBody>
      </p:sp>
    </p:spTree>
    <p:extLst>
      <p:ext uri="{BB962C8B-B14F-4D97-AF65-F5344CB8AC3E}">
        <p14:creationId xmlns:p14="http://schemas.microsoft.com/office/powerpoint/2010/main" val="554870537"/>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Inference as Decision </a:t>
            </a:r>
            <a:br>
              <a:rPr lang="en-US" sz="3600" b="1" dirty="0">
                <a:solidFill>
                  <a:schemeClr val="accent1"/>
                </a:solidFill>
              </a:rPr>
            </a:br>
            <a:endParaRPr lang="en-US" sz="3600" dirty="0"/>
          </a:p>
        </p:txBody>
      </p:sp>
      <p:sp>
        <p:nvSpPr>
          <p:cNvPr id="8" name="Rectangle 7"/>
          <p:cNvSpPr/>
          <p:nvPr/>
        </p:nvSpPr>
        <p:spPr>
          <a:xfrm>
            <a:off x="301752" y="1371600"/>
            <a:ext cx="8759952" cy="4662815"/>
          </a:xfrm>
          <a:prstGeom prst="rect">
            <a:avLst/>
          </a:prstGeom>
        </p:spPr>
        <p:txBody>
          <a:bodyPr>
            <a:spAutoFit/>
          </a:bodyPr>
          <a:lstStyle/>
          <a:p>
            <a:pPr fontAlgn="auto">
              <a:spcBef>
                <a:spcPts val="0"/>
              </a:spcBef>
              <a:spcAft>
                <a:spcPts val="1800"/>
              </a:spcAft>
              <a:defRPr/>
            </a:pPr>
            <a:r>
              <a:rPr lang="en-US" sz="2800" dirty="0"/>
              <a:t>Suppose, then, that we use statistical significance at level </a:t>
            </a:r>
            <a:r>
              <a:rPr lang="el-GR" sz="2800" dirty="0"/>
              <a:t>α</a:t>
            </a:r>
            <a:r>
              <a:rPr lang="en-US" sz="2800" dirty="0"/>
              <a:t> as our criterion for decision. And suppose that the null hypothesis H</a:t>
            </a:r>
            <a:r>
              <a:rPr lang="en-US" sz="2800" baseline="-25000" dirty="0"/>
              <a:t>0</a:t>
            </a:r>
            <a:r>
              <a:rPr lang="en-US" sz="2800" dirty="0"/>
              <a:t> is really true. </a:t>
            </a:r>
          </a:p>
          <a:p>
            <a:pPr fontAlgn="auto">
              <a:spcBef>
                <a:spcPts val="0"/>
              </a:spcBef>
              <a:spcAft>
                <a:spcPts val="1800"/>
              </a:spcAft>
              <a:defRPr/>
            </a:pPr>
            <a:r>
              <a:rPr lang="en-US" sz="2800" dirty="0"/>
              <a:t>Then, sample outcomes significant at level </a:t>
            </a:r>
            <a:r>
              <a:rPr lang="el-GR" sz="2800" dirty="0"/>
              <a:t>α</a:t>
            </a:r>
            <a:r>
              <a:rPr lang="en-US" sz="2800" dirty="0"/>
              <a:t> will occur with probability </a:t>
            </a:r>
            <a:r>
              <a:rPr lang="el-GR" sz="2800" dirty="0"/>
              <a:t>α</a:t>
            </a:r>
            <a:r>
              <a:rPr lang="en-US" sz="2800" dirty="0"/>
              <a:t>. </a:t>
            </a:r>
          </a:p>
          <a:p>
            <a:pPr fontAlgn="auto">
              <a:spcBef>
                <a:spcPts val="0"/>
              </a:spcBef>
              <a:spcAft>
                <a:spcPts val="1800"/>
              </a:spcAft>
              <a:defRPr/>
            </a:pPr>
            <a:r>
              <a:rPr lang="en-US" sz="2800" dirty="0"/>
              <a:t>But now we make a wrong decision in all such outcomes by rejecting H</a:t>
            </a:r>
            <a:r>
              <a:rPr lang="en-US" sz="2800" baseline="-25000" dirty="0"/>
              <a:t>0</a:t>
            </a:r>
            <a:r>
              <a:rPr lang="en-US" sz="2800" dirty="0"/>
              <a:t> when it is really true. </a:t>
            </a:r>
          </a:p>
          <a:p>
            <a:pPr fontAlgn="auto">
              <a:spcBef>
                <a:spcPts val="0"/>
              </a:spcBef>
              <a:spcAft>
                <a:spcPts val="1800"/>
              </a:spcAft>
              <a:defRPr/>
            </a:pPr>
            <a:r>
              <a:rPr lang="en-US" sz="2800" dirty="0"/>
              <a:t>That is, significance level </a:t>
            </a:r>
            <a:r>
              <a:rPr lang="el-GR" sz="2800" dirty="0"/>
              <a:t>α</a:t>
            </a:r>
            <a:r>
              <a:rPr lang="en-US" sz="2800" dirty="0"/>
              <a:t> now can be understood as the probability of a certain type of wrong decision.</a:t>
            </a:r>
          </a:p>
        </p:txBody>
      </p:sp>
    </p:spTree>
    <p:extLst>
      <p:ext uri="{BB962C8B-B14F-4D97-AF65-F5344CB8AC3E}">
        <p14:creationId xmlns:p14="http://schemas.microsoft.com/office/powerpoint/2010/main" val="1748982013"/>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1143000"/>
          </a:xfrm>
        </p:spPr>
        <p:txBody>
          <a:bodyPr>
            <a:normAutofit fontScale="90000"/>
          </a:bodyPr>
          <a:lstStyle/>
          <a:p>
            <a:r>
              <a:rPr lang="en-US" sz="3600" b="1" dirty="0">
                <a:solidFill>
                  <a:schemeClr val="accent1"/>
                </a:solidFill>
              </a:rPr>
              <a:t>Inference as Decision</a:t>
            </a:r>
            <a:br>
              <a:rPr lang="en-US" sz="3600" b="1" dirty="0">
                <a:solidFill>
                  <a:schemeClr val="accent1"/>
                </a:solidFill>
              </a:rPr>
            </a:br>
            <a:br>
              <a:rPr lang="en-US" sz="3600" b="1" dirty="0">
                <a:solidFill>
                  <a:schemeClr val="accent1"/>
                </a:solidFill>
              </a:rPr>
            </a:br>
            <a:endParaRPr lang="en-US" sz="3600" dirty="0"/>
          </a:p>
        </p:txBody>
      </p:sp>
      <p:sp>
        <p:nvSpPr>
          <p:cNvPr id="8" name="Rectangle 7"/>
          <p:cNvSpPr/>
          <p:nvPr/>
        </p:nvSpPr>
        <p:spPr>
          <a:xfrm>
            <a:off x="301752" y="1097280"/>
            <a:ext cx="8759952" cy="5293757"/>
          </a:xfrm>
          <a:prstGeom prst="rect">
            <a:avLst/>
          </a:prstGeom>
        </p:spPr>
        <p:txBody>
          <a:bodyPr>
            <a:spAutoFit/>
          </a:bodyPr>
          <a:lstStyle/>
          <a:p>
            <a:pPr fontAlgn="auto">
              <a:spcBef>
                <a:spcPts val="0"/>
              </a:spcBef>
              <a:spcAft>
                <a:spcPts val="0"/>
              </a:spcAft>
              <a:defRPr/>
            </a:pPr>
            <a:r>
              <a:rPr lang="en-US" sz="2600" dirty="0"/>
              <a:t>Now H</a:t>
            </a:r>
            <a:r>
              <a:rPr lang="en-US" sz="2600" baseline="-25000" dirty="0"/>
              <a:t>a</a:t>
            </a:r>
            <a:r>
              <a:rPr lang="en-US" sz="2600" dirty="0"/>
              <a:t> requires equal attention. </a:t>
            </a:r>
          </a:p>
          <a:p>
            <a:pPr fontAlgn="auto">
              <a:spcBef>
                <a:spcPts val="0"/>
              </a:spcBef>
              <a:spcAft>
                <a:spcPts val="0"/>
              </a:spcAft>
              <a:defRPr/>
            </a:pPr>
            <a:endParaRPr lang="en-US" sz="2600" dirty="0"/>
          </a:p>
          <a:p>
            <a:pPr fontAlgn="auto">
              <a:spcBef>
                <a:spcPts val="0"/>
              </a:spcBef>
              <a:spcAft>
                <a:spcPts val="0"/>
              </a:spcAft>
              <a:defRPr/>
            </a:pPr>
            <a:r>
              <a:rPr lang="en-US" sz="2600" dirty="0"/>
              <a:t>Just as rejecting H</a:t>
            </a:r>
            <a:r>
              <a:rPr lang="en-US" sz="2600" baseline="-25000" dirty="0"/>
              <a:t>0</a:t>
            </a:r>
            <a:r>
              <a:rPr lang="en-US" sz="2600" dirty="0"/>
              <a:t> (accepting H</a:t>
            </a:r>
            <a:r>
              <a:rPr lang="en-US" sz="2600" baseline="-25000" dirty="0"/>
              <a:t>a</a:t>
            </a:r>
            <a:r>
              <a:rPr lang="en-US" sz="2600" dirty="0"/>
              <a:t>) when H</a:t>
            </a:r>
            <a:r>
              <a:rPr lang="en-US" sz="2600" baseline="-25000" dirty="0"/>
              <a:t>0</a:t>
            </a:r>
            <a:r>
              <a:rPr lang="en-US" sz="2600" dirty="0"/>
              <a:t> is really true is an error, so is accepting H</a:t>
            </a:r>
            <a:r>
              <a:rPr lang="en-US" sz="2600" baseline="-25000" dirty="0"/>
              <a:t>0</a:t>
            </a:r>
            <a:r>
              <a:rPr lang="en-US" sz="2600" dirty="0"/>
              <a:t> (rejecting H</a:t>
            </a:r>
            <a:r>
              <a:rPr lang="en-US" sz="2600" baseline="-25000" dirty="0"/>
              <a:t>a</a:t>
            </a:r>
            <a:r>
              <a:rPr lang="en-US" sz="2600" dirty="0"/>
              <a:t>) when H</a:t>
            </a:r>
            <a:r>
              <a:rPr lang="en-US" sz="2600" baseline="-25000" dirty="0"/>
              <a:t>a</a:t>
            </a:r>
            <a:r>
              <a:rPr lang="en-US" sz="2600" dirty="0"/>
              <a:t> is really true. </a:t>
            </a:r>
          </a:p>
          <a:p>
            <a:pPr fontAlgn="auto">
              <a:spcBef>
                <a:spcPts val="0"/>
              </a:spcBef>
              <a:spcAft>
                <a:spcPts val="0"/>
              </a:spcAft>
              <a:defRPr/>
            </a:pPr>
            <a:endParaRPr lang="en-US" sz="2600" dirty="0"/>
          </a:p>
          <a:p>
            <a:pPr fontAlgn="auto">
              <a:spcBef>
                <a:spcPts val="0"/>
              </a:spcBef>
              <a:spcAft>
                <a:spcPts val="0"/>
              </a:spcAft>
              <a:defRPr/>
            </a:pPr>
            <a:r>
              <a:rPr lang="en-US" sz="2600" dirty="0"/>
              <a:t>We can make two kinds of errors. </a:t>
            </a:r>
          </a:p>
          <a:p>
            <a:pPr fontAlgn="auto">
              <a:spcBef>
                <a:spcPts val="0"/>
              </a:spcBef>
              <a:spcAft>
                <a:spcPts val="0"/>
              </a:spcAft>
              <a:defRPr/>
            </a:pPr>
            <a:endParaRPr lang="en-US" sz="2600" dirty="0"/>
          </a:p>
          <a:p>
            <a:pPr fontAlgn="auto">
              <a:spcBef>
                <a:spcPts val="0"/>
              </a:spcBef>
              <a:spcAft>
                <a:spcPts val="0"/>
              </a:spcAft>
              <a:defRPr/>
            </a:pPr>
            <a:r>
              <a:rPr lang="en-US" sz="2600" b="1" dirty="0"/>
              <a:t>If we reject H</a:t>
            </a:r>
            <a:r>
              <a:rPr lang="en-US" sz="2600" b="1" baseline="-25000" dirty="0"/>
              <a:t>0</a:t>
            </a:r>
            <a:r>
              <a:rPr lang="en-US" sz="2600" b="1" dirty="0"/>
              <a:t> (accept H</a:t>
            </a:r>
            <a:r>
              <a:rPr lang="en-US" sz="2600" b="1" baseline="-25000" dirty="0"/>
              <a:t>a</a:t>
            </a:r>
            <a:r>
              <a:rPr lang="en-US" sz="2600" b="1" dirty="0"/>
              <a:t>) when in fact H</a:t>
            </a:r>
            <a:r>
              <a:rPr lang="en-US" sz="2600" b="1" baseline="-25000" dirty="0"/>
              <a:t>0</a:t>
            </a:r>
            <a:r>
              <a:rPr lang="en-US" sz="2600" b="1" dirty="0"/>
              <a:t> is true, this is a Type I error. </a:t>
            </a:r>
          </a:p>
          <a:p>
            <a:pPr fontAlgn="auto">
              <a:spcBef>
                <a:spcPts val="0"/>
              </a:spcBef>
              <a:spcAft>
                <a:spcPts val="0"/>
              </a:spcAft>
              <a:defRPr/>
            </a:pPr>
            <a:endParaRPr lang="en-US" sz="2600" b="1" dirty="0"/>
          </a:p>
          <a:p>
            <a:pPr fontAlgn="auto">
              <a:spcBef>
                <a:spcPts val="0"/>
              </a:spcBef>
              <a:spcAft>
                <a:spcPts val="0"/>
              </a:spcAft>
              <a:defRPr/>
            </a:pPr>
            <a:r>
              <a:rPr lang="en-US" sz="2600" b="1" dirty="0"/>
              <a:t>If we accept H</a:t>
            </a:r>
            <a:r>
              <a:rPr lang="en-US" sz="2600" b="1" baseline="-25000" dirty="0"/>
              <a:t>0</a:t>
            </a:r>
            <a:r>
              <a:rPr lang="en-US" sz="2600" b="1" dirty="0"/>
              <a:t> (reject H</a:t>
            </a:r>
            <a:r>
              <a:rPr lang="en-US" sz="2600" b="1" baseline="-25000" dirty="0"/>
              <a:t>a</a:t>
            </a:r>
            <a:r>
              <a:rPr lang="en-US" sz="2600" b="1" dirty="0"/>
              <a:t>) when in fact H</a:t>
            </a:r>
            <a:r>
              <a:rPr lang="en-US" sz="2600" b="1" baseline="-25000" dirty="0"/>
              <a:t>a</a:t>
            </a:r>
            <a:r>
              <a:rPr lang="en-US" sz="2600" b="1" dirty="0"/>
              <a:t> is true, this is a Type II error.</a:t>
            </a:r>
          </a:p>
        </p:txBody>
      </p:sp>
    </p:spTree>
    <p:extLst>
      <p:ext uri="{BB962C8B-B14F-4D97-AF65-F5344CB8AC3E}">
        <p14:creationId xmlns:p14="http://schemas.microsoft.com/office/powerpoint/2010/main" val="3095382482"/>
      </p:ext>
    </p:extLst>
  </p:cSld>
  <p:clrMapOvr>
    <a:masterClrMapping/>
  </p:clrMapOvr>
  <p:transition>
    <p:fad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21302</TotalTime>
  <Words>13928</Words>
  <Application>Microsoft Macintosh PowerPoint</Application>
  <PresentationFormat>On-screen Show (4:3)</PresentationFormat>
  <Paragraphs>1336</Paragraphs>
  <Slides>160</Slides>
  <Notes>159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160</vt:i4>
      </vt:variant>
    </vt:vector>
  </HeadingPairs>
  <TitlesOfParts>
    <vt:vector size="166" baseType="lpstr">
      <vt:lpstr>Arial</vt:lpstr>
      <vt:lpstr>Calibri</vt:lpstr>
      <vt:lpstr>Cambria Math</vt:lpstr>
      <vt:lpstr>Georgia</vt:lpstr>
      <vt:lpstr>Wingdings</vt:lpstr>
      <vt:lpstr>Clarity</vt:lpstr>
      <vt:lpstr>Analytics FOR BUSINESS Intelligence</vt:lpstr>
      <vt:lpstr>Course Planning</vt:lpstr>
      <vt:lpstr>To Review:</vt:lpstr>
      <vt:lpstr>Statistical inference draws conclusions about a population on the basis of data about a sample.   </vt:lpstr>
      <vt:lpstr>Confidence Interval of a Proportion </vt:lpstr>
      <vt:lpstr>Samples have variability </vt:lpstr>
      <vt:lpstr>Sampling distribution of a sample proportion   </vt:lpstr>
      <vt:lpstr>Normal Distribution </vt:lpstr>
      <vt:lpstr>Example computing 95% CI</vt:lpstr>
      <vt:lpstr>Use Statistic when Parameter is Unknown </vt:lpstr>
      <vt:lpstr>Case Study Fruit and vegetables: What Is the Question? </vt:lpstr>
      <vt:lpstr>Case Study Fruit and Vegetables: Sample Design</vt:lpstr>
      <vt:lpstr>Case Study Fruit and Vegetables: Results</vt:lpstr>
      <vt:lpstr>Example Graduation Plans: 95% CI  </vt:lpstr>
      <vt:lpstr>Example Graduation Plans: What does the 95% CI mean?</vt:lpstr>
      <vt:lpstr>Confidence Intervals assume 95% if not specified</vt:lpstr>
      <vt:lpstr>Assumptions on a 95% CI</vt:lpstr>
      <vt:lpstr>Improving Confidence Intervals </vt:lpstr>
      <vt:lpstr>More on Confidence Intervals for a Population Proportion (optional) 2</vt:lpstr>
      <vt:lpstr>More on Confidence Intervals for a Population Proportion (optional) 3</vt:lpstr>
      <vt:lpstr>Generalizing Confidence Intervals for a Population Proportion</vt:lpstr>
      <vt:lpstr>The Sampling Distribution of a Sample Mean</vt:lpstr>
      <vt:lpstr>Computing the standard error of the mean </vt:lpstr>
      <vt:lpstr>The SE of the mean is smaller thant he SE of the distribution</vt:lpstr>
      <vt:lpstr>The Sampling Distribution of a Sample Mean</vt:lpstr>
      <vt:lpstr>The Central Limit Theorem</vt:lpstr>
      <vt:lpstr>Confidence interval for a population mean </vt:lpstr>
      <vt:lpstr>Always check the distributions</vt:lpstr>
      <vt:lpstr>Summary  </vt:lpstr>
      <vt:lpstr>To Review:</vt:lpstr>
      <vt:lpstr>Is what you are not claiming TRUE?</vt:lpstr>
      <vt:lpstr>A statistical test says, “If we took many samples and the claim were true, we would rarely get a result like this.’’  </vt:lpstr>
      <vt:lpstr>Example Coffee: Coffee drinkers prefer fresh-brewed coffee to instant coffee </vt:lpstr>
      <vt:lpstr>Example Coffee: Is 72% large enough to disprove the skeptic claim? </vt:lpstr>
      <vt:lpstr>Example Coffee: Visualizing the probability  </vt:lpstr>
      <vt:lpstr>The Reasoning of Statistical Tests of Significance of the Coffee Example</vt:lpstr>
      <vt:lpstr>Case Study about Socializaing: What Is a Test of Significance? 1</vt:lpstr>
      <vt:lpstr>Case Study about Socializing: Plotting Results</vt:lpstr>
      <vt:lpstr>Case Study about Socializing : Is the difference just by chance? </vt:lpstr>
      <vt:lpstr>Null Hypotheses  </vt:lpstr>
      <vt:lpstr>Alternative Hypotheses </vt:lpstr>
      <vt:lpstr>Probability of the Alternative if Null is true:  P-value </vt:lpstr>
      <vt:lpstr>Example Working through College: Findings </vt:lpstr>
      <vt:lpstr>Example Working through College: Testing </vt:lpstr>
      <vt:lpstr>Example Working through College: P-value </vt:lpstr>
      <vt:lpstr>One sided and Two sided Tests </vt:lpstr>
      <vt:lpstr>Statistical Significance </vt:lpstr>
      <vt:lpstr>Statistical Significance or not likely to happen just by chance </vt:lpstr>
      <vt:lpstr>Evidence against the null Hypothesis </vt:lpstr>
      <vt:lpstr>Example Tasting Coffee: Testing </vt:lpstr>
      <vt:lpstr>Example Tasting Coffee: P-Value </vt:lpstr>
      <vt:lpstr>Tests for a Population Mean </vt:lpstr>
      <vt:lpstr>Example Length of Human Pregnancies</vt:lpstr>
      <vt:lpstr>Example Length of Human Pregnancies </vt:lpstr>
      <vt:lpstr>Example: Length of Human Pregnancies </vt:lpstr>
      <vt:lpstr>Example: Length of Human Pregnancies 4</vt:lpstr>
      <vt:lpstr>Example: Length of Human Pregnancies 5</vt:lpstr>
      <vt:lpstr>Statistics in Summary </vt:lpstr>
      <vt:lpstr>To Review:</vt:lpstr>
      <vt:lpstr>Case Study Mutual Funds: Highest Returns</vt:lpstr>
      <vt:lpstr>Case Study Mutual Funds: Statistical Significance</vt:lpstr>
      <vt:lpstr>Using Inference Wisely  </vt:lpstr>
      <vt:lpstr>Using Inference Wisely  </vt:lpstr>
      <vt:lpstr>Using Inference Wisely  </vt:lpstr>
      <vt:lpstr>Using Inference Wisely  </vt:lpstr>
      <vt:lpstr>Using Inference Wisely  </vt:lpstr>
      <vt:lpstr>Using Inference Wisely  </vt:lpstr>
      <vt:lpstr>Using Inference Wisely  </vt:lpstr>
      <vt:lpstr>Using Inference Wisely  </vt:lpstr>
      <vt:lpstr>Using Inference Wisely  </vt:lpstr>
      <vt:lpstr>Using Inference Wisely  </vt:lpstr>
      <vt:lpstr>Using Inference Wisely </vt:lpstr>
      <vt:lpstr>Using Inference Wisely </vt:lpstr>
      <vt:lpstr>The Woes of Significance Tests </vt:lpstr>
      <vt:lpstr>The Woes of Significance Tests </vt:lpstr>
      <vt:lpstr>The Woes of Significance Tests </vt:lpstr>
      <vt:lpstr>The Woes of Significance Tests  </vt:lpstr>
      <vt:lpstr>Example: Antidepressants versus a Placebo</vt:lpstr>
      <vt:lpstr>The Woes of Significance Tests  </vt:lpstr>
      <vt:lpstr>The Woes of Significance Tests  </vt:lpstr>
      <vt:lpstr>The Woes of Significance Tests  </vt:lpstr>
      <vt:lpstr>The Advantages of Confidence Intervals </vt:lpstr>
      <vt:lpstr>Significance at the 5% Level Isn’t Magical </vt:lpstr>
      <vt:lpstr>Significance at the 5% Level Isn’t Magical</vt:lpstr>
      <vt:lpstr>Significance at the 5% Level Isn’t Magical </vt:lpstr>
      <vt:lpstr>Significance at the 5% Level Isn’t Magical </vt:lpstr>
      <vt:lpstr>Significance at the 5% Level Isn’t Magical </vt:lpstr>
      <vt:lpstr>Beware of Searching for Significance </vt:lpstr>
      <vt:lpstr>Beware of Searching for Significance </vt:lpstr>
      <vt:lpstr>Inference as Decision  </vt:lpstr>
      <vt:lpstr>Inference as Decision  </vt:lpstr>
      <vt:lpstr>Inference as Decision  </vt:lpstr>
      <vt:lpstr>Inference as Decision  </vt:lpstr>
      <vt:lpstr>Inference as Decision  </vt:lpstr>
      <vt:lpstr>Inference as Decision  </vt:lpstr>
      <vt:lpstr>Inference as Decision  </vt:lpstr>
      <vt:lpstr>Inference as Decision  </vt:lpstr>
      <vt:lpstr>Inference as Decision  </vt:lpstr>
      <vt:lpstr>Inference as Decision  </vt:lpstr>
      <vt:lpstr>Inference as Decision  </vt:lpstr>
      <vt:lpstr>Inference as Decision </vt:lpstr>
      <vt:lpstr>Inference as Decision </vt:lpstr>
      <vt:lpstr>Inference as Decision  </vt:lpstr>
      <vt:lpstr>Inference as Decision  </vt:lpstr>
      <vt:lpstr>Inference as Decision  </vt:lpstr>
      <vt:lpstr>Inference as Decision  </vt:lpstr>
      <vt:lpstr>Inference as Decision  </vt:lpstr>
      <vt:lpstr>Inference as Decision  </vt:lpstr>
      <vt:lpstr>Inference as Decision  </vt:lpstr>
      <vt:lpstr>Inference as Decision  </vt:lpstr>
      <vt:lpstr>Inference as Decision  </vt:lpstr>
      <vt:lpstr>Inference as Decision  </vt:lpstr>
      <vt:lpstr>Statistics in Summary  </vt:lpstr>
      <vt:lpstr>Statistics in Summary  </vt:lpstr>
      <vt:lpstr>Statistics in Summary  </vt:lpstr>
      <vt:lpstr>To Review:</vt:lpstr>
      <vt:lpstr>Case Study: Two-Way Tables and the Chi-Square Test* </vt:lpstr>
      <vt:lpstr>Case Study: Two-Way Tables and the Chi-Square Test* </vt:lpstr>
      <vt:lpstr>Case Study: Two-Way Tables and the Chi-Square Test* </vt:lpstr>
      <vt:lpstr>Two-Way Tables  </vt:lpstr>
      <vt:lpstr>Two-Way Tables 5 </vt:lpstr>
      <vt:lpstr>Inference for a Two-Way Table  </vt:lpstr>
      <vt:lpstr>Example: Treating Cocaine  Addiction</vt:lpstr>
      <vt:lpstr>Example: Treating Cocaine  Addiction (continued)</vt:lpstr>
      <vt:lpstr>Inference for a Two-Way Table  </vt:lpstr>
      <vt:lpstr>Inference for a Two-Way Table  </vt:lpstr>
      <vt:lpstr>Inference for a Two-Way Table  </vt:lpstr>
      <vt:lpstr>Inference for a Two-Way Table  </vt:lpstr>
      <vt:lpstr>Inference for a Two-Way Table  </vt:lpstr>
      <vt:lpstr>Inference for a Two-Way Table  </vt:lpstr>
      <vt:lpstr>Inference for a Two-Way Table  </vt:lpstr>
      <vt:lpstr>The Chi-Square Test  </vt:lpstr>
      <vt:lpstr>The Chi-Square Test  </vt:lpstr>
      <vt:lpstr>The Chi-Square Test  </vt:lpstr>
      <vt:lpstr>The Chi-Square Test  </vt:lpstr>
      <vt:lpstr>The Chi-Square Test  </vt:lpstr>
      <vt:lpstr>The Chi-Square Test  </vt:lpstr>
      <vt:lpstr>The Chi-Square Test  </vt:lpstr>
      <vt:lpstr>The Chi-Square Test  </vt:lpstr>
      <vt:lpstr>The Chi-Square Test  </vt:lpstr>
      <vt:lpstr>The Chi-Square Test  </vt:lpstr>
      <vt:lpstr>The Chi-Square Test  </vt:lpstr>
      <vt:lpstr>The Chi-Square Test  </vt:lpstr>
      <vt:lpstr>Using the Chi-Square Test  </vt:lpstr>
      <vt:lpstr>Simpson’s Paradox </vt:lpstr>
      <vt:lpstr>Example: Do Medical Helicopters Save Lives? </vt:lpstr>
      <vt:lpstr>Example: Do Medical Helicopters Save Lives? </vt:lpstr>
      <vt:lpstr>Example: Do Medical Helicopters Save Lives? </vt:lpstr>
      <vt:lpstr>Example: Do Medical Helicopters Save Lives? </vt:lpstr>
      <vt:lpstr>Example: Do Medical Helicopters Save Lives? </vt:lpstr>
      <vt:lpstr>Example: Do Medical Helicopters Save Lives? </vt:lpstr>
      <vt:lpstr>Example: Do Medical Helicopters Save Lives? </vt:lpstr>
      <vt:lpstr>Statistics in Summary  </vt:lpstr>
      <vt:lpstr>Statistics in Summary  </vt:lpstr>
      <vt:lpstr>To Review:</vt:lpstr>
      <vt:lpstr>Q1. Are proportions of COVID deaths in NJ and Florida statistically significant?</vt:lpstr>
      <vt:lpstr>Q1.Contd.</vt:lpstr>
      <vt:lpstr>Q1.Contd.</vt:lpstr>
      <vt:lpstr>Q1. Are proportions of COVID deaths in NJ and Florida statistically significant? </vt:lpstr>
      <vt:lpstr>The proportion of Covid deaths is larger in NJ than in FL the first half of 2020 and from Nov 2020 till May 2021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Analytics FOR BUSINESS Intelligence</dc:title>
  <dc:creator>Nuria Diaz-Tena</dc:creator>
  <cp:lastModifiedBy>Nuria Diaz-Tena</cp:lastModifiedBy>
  <cp:revision>58</cp:revision>
  <dcterms:created xsi:type="dcterms:W3CDTF">2021-08-28T13:56:49Z</dcterms:created>
  <dcterms:modified xsi:type="dcterms:W3CDTF">2021-10-07T18:42:19Z</dcterms:modified>
</cp:coreProperties>
</file>